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52"/>
  </p:notesMasterIdLst>
  <p:sldIdLst>
    <p:sldId id="256" r:id="rId2"/>
    <p:sldId id="259" r:id="rId3"/>
    <p:sldId id="260" r:id="rId4"/>
    <p:sldId id="262" r:id="rId5"/>
    <p:sldId id="263" r:id="rId6"/>
    <p:sldId id="264" r:id="rId7"/>
    <p:sldId id="270" r:id="rId8"/>
    <p:sldId id="293" r:id="rId9"/>
    <p:sldId id="265" r:id="rId10"/>
    <p:sldId id="272" r:id="rId11"/>
    <p:sldId id="273" r:id="rId12"/>
    <p:sldId id="301" r:id="rId13"/>
    <p:sldId id="266" r:id="rId14"/>
    <p:sldId id="267" r:id="rId15"/>
    <p:sldId id="268" r:id="rId16"/>
    <p:sldId id="269" r:id="rId17"/>
    <p:sldId id="274" r:id="rId18"/>
    <p:sldId id="275" r:id="rId19"/>
    <p:sldId id="287" r:id="rId20"/>
    <p:sldId id="276" r:id="rId21"/>
    <p:sldId id="300" r:id="rId22"/>
    <p:sldId id="277" r:id="rId23"/>
    <p:sldId id="295" r:id="rId24"/>
    <p:sldId id="296" r:id="rId25"/>
    <p:sldId id="297" r:id="rId26"/>
    <p:sldId id="298" r:id="rId27"/>
    <p:sldId id="311" r:id="rId28"/>
    <p:sldId id="285" r:id="rId29"/>
    <p:sldId id="278" r:id="rId30"/>
    <p:sldId id="288" r:id="rId31"/>
    <p:sldId id="279" r:id="rId32"/>
    <p:sldId id="286" r:id="rId33"/>
    <p:sldId id="289" r:id="rId34"/>
    <p:sldId id="280" r:id="rId35"/>
    <p:sldId id="305" r:id="rId36"/>
    <p:sldId id="306" r:id="rId37"/>
    <p:sldId id="307" r:id="rId38"/>
    <p:sldId id="308" r:id="rId39"/>
    <p:sldId id="309" r:id="rId40"/>
    <p:sldId id="310" r:id="rId41"/>
    <p:sldId id="302" r:id="rId42"/>
    <p:sldId id="303" r:id="rId43"/>
    <p:sldId id="304" r:id="rId44"/>
    <p:sldId id="281" r:id="rId45"/>
    <p:sldId id="282" r:id="rId46"/>
    <p:sldId id="291" r:id="rId47"/>
    <p:sldId id="292" r:id="rId48"/>
    <p:sldId id="283" r:id="rId49"/>
    <p:sldId id="290" r:id="rId50"/>
    <p:sldId id="29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93317"/>
  </p:normalViewPr>
  <p:slideViewPr>
    <p:cSldViewPr snapToGrid="0">
      <p:cViewPr varScale="1">
        <p:scale>
          <a:sx n="124" d="100"/>
          <a:sy n="124" d="100"/>
        </p:scale>
        <p:origin x="208"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15FFB-EC37-4C32-8301-E93A6AF00EED}"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697AEF-7432-4012-AE2C-F14C0741A331}">
      <dgm:prSet/>
      <dgm:spPr/>
      <dgm:t>
        <a:bodyPr/>
        <a:lstStyle/>
        <a:p>
          <a:r>
            <a:rPr lang="en-GB" baseline="0"/>
            <a:t>Update the schedule generator away from a static generation approach to an event/notification-based system.</a:t>
          </a:r>
          <a:endParaRPr lang="en-US"/>
        </a:p>
      </dgm:t>
    </dgm:pt>
    <dgm:pt modelId="{C6EAC6DF-D4A7-4935-A6E0-C557D93A4F50}" type="parTrans" cxnId="{E6233BC1-F6FC-4A43-9838-589D86AA6213}">
      <dgm:prSet/>
      <dgm:spPr/>
      <dgm:t>
        <a:bodyPr/>
        <a:lstStyle/>
        <a:p>
          <a:endParaRPr lang="en-US"/>
        </a:p>
      </dgm:t>
    </dgm:pt>
    <dgm:pt modelId="{9923D8B8-8B40-46D3-B58C-BD7347B6C433}" type="sibTrans" cxnId="{E6233BC1-F6FC-4A43-9838-589D86AA6213}">
      <dgm:prSet phldrT="1" phldr="0"/>
      <dgm:spPr/>
      <dgm:t>
        <a:bodyPr/>
        <a:lstStyle/>
        <a:p>
          <a:r>
            <a:rPr lang="en-US"/>
            <a:t>1</a:t>
          </a:r>
        </a:p>
      </dgm:t>
    </dgm:pt>
    <dgm:pt modelId="{767F329A-7C2E-4340-9BAF-087EF4AB5395}">
      <dgm:prSet/>
      <dgm:spPr/>
      <dgm:t>
        <a:bodyPr/>
        <a:lstStyle/>
        <a:p>
          <a:r>
            <a:rPr lang="en-GB" baseline="0" dirty="0"/>
            <a:t>Have schedule data for partners be as up to date as possible.</a:t>
          </a:r>
          <a:endParaRPr lang="en-US" dirty="0"/>
        </a:p>
      </dgm:t>
    </dgm:pt>
    <dgm:pt modelId="{24FB30CB-FE8B-47A8-AE8F-D703D4F1F4E2}" type="parTrans" cxnId="{4109D188-52B4-4E7B-99BE-6F38DE9D0DF1}">
      <dgm:prSet/>
      <dgm:spPr/>
      <dgm:t>
        <a:bodyPr/>
        <a:lstStyle/>
        <a:p>
          <a:endParaRPr lang="en-US"/>
        </a:p>
      </dgm:t>
    </dgm:pt>
    <dgm:pt modelId="{B10B00A0-E5B6-4F2F-8675-2854CBB39380}" type="sibTrans" cxnId="{4109D188-52B4-4E7B-99BE-6F38DE9D0DF1}">
      <dgm:prSet phldrT="2" phldr="0"/>
      <dgm:spPr/>
      <dgm:t>
        <a:bodyPr/>
        <a:lstStyle/>
        <a:p>
          <a:r>
            <a:rPr lang="en-US"/>
            <a:t>2</a:t>
          </a:r>
        </a:p>
      </dgm:t>
    </dgm:pt>
    <dgm:pt modelId="{7B079A2A-3268-45A2-9F62-62F4728B1C0C}">
      <dgm:prSet/>
      <dgm:spPr/>
      <dgm:t>
        <a:bodyPr/>
        <a:lstStyle/>
        <a:p>
          <a:r>
            <a:rPr lang="en-GB" baseline="0" dirty="0"/>
            <a:t>Allow notifications direct to partners in future work.</a:t>
          </a:r>
          <a:endParaRPr lang="en-US" dirty="0"/>
        </a:p>
      </dgm:t>
    </dgm:pt>
    <dgm:pt modelId="{EB76711A-8E66-4CC6-9017-90DFDF3CF3FD}" type="parTrans" cxnId="{7E16FE02-CDD9-4656-91B7-03696FACD8A9}">
      <dgm:prSet/>
      <dgm:spPr/>
      <dgm:t>
        <a:bodyPr/>
        <a:lstStyle/>
        <a:p>
          <a:endParaRPr lang="en-US"/>
        </a:p>
      </dgm:t>
    </dgm:pt>
    <dgm:pt modelId="{2B352250-0C2D-4F45-BCDD-0CA462F74F90}" type="sibTrans" cxnId="{7E16FE02-CDD9-4656-91B7-03696FACD8A9}">
      <dgm:prSet phldrT="3" phldr="0"/>
      <dgm:spPr/>
      <dgm:t>
        <a:bodyPr/>
        <a:lstStyle/>
        <a:p>
          <a:r>
            <a:rPr lang="en-US"/>
            <a:t>3</a:t>
          </a:r>
        </a:p>
      </dgm:t>
    </dgm:pt>
    <dgm:pt modelId="{46C27329-CC3A-ED40-A77E-F790D0C51409}" type="pres">
      <dgm:prSet presAssocID="{7FA15FFB-EC37-4C32-8301-E93A6AF00EED}" presName="Name0" presStyleCnt="0">
        <dgm:presLayoutVars>
          <dgm:animLvl val="lvl"/>
          <dgm:resizeHandles val="exact"/>
        </dgm:presLayoutVars>
      </dgm:prSet>
      <dgm:spPr/>
    </dgm:pt>
    <dgm:pt modelId="{5C6D4827-2D73-9D48-A130-D8EAF7D5D20B}" type="pres">
      <dgm:prSet presAssocID="{AA697AEF-7432-4012-AE2C-F14C0741A331}" presName="compositeNode" presStyleCnt="0">
        <dgm:presLayoutVars>
          <dgm:bulletEnabled val="1"/>
        </dgm:presLayoutVars>
      </dgm:prSet>
      <dgm:spPr/>
    </dgm:pt>
    <dgm:pt modelId="{CD2EF76F-ED4B-C34B-80B6-228D1047C13C}" type="pres">
      <dgm:prSet presAssocID="{AA697AEF-7432-4012-AE2C-F14C0741A331}" presName="bgRect" presStyleLbl="bgAccFollowNode1" presStyleIdx="0" presStyleCnt="3"/>
      <dgm:spPr/>
    </dgm:pt>
    <dgm:pt modelId="{A44F0D6E-E4B2-7548-8302-878A85B8B8F1}" type="pres">
      <dgm:prSet presAssocID="{9923D8B8-8B40-46D3-B58C-BD7347B6C433}" presName="sibTransNodeCircle" presStyleLbl="alignNode1" presStyleIdx="0" presStyleCnt="6">
        <dgm:presLayoutVars>
          <dgm:chMax val="0"/>
          <dgm:bulletEnabled/>
        </dgm:presLayoutVars>
      </dgm:prSet>
      <dgm:spPr/>
    </dgm:pt>
    <dgm:pt modelId="{D88D34C8-B8E1-6040-9098-46030BCE8687}" type="pres">
      <dgm:prSet presAssocID="{AA697AEF-7432-4012-AE2C-F14C0741A331}" presName="bottomLine" presStyleLbl="alignNode1" presStyleIdx="1" presStyleCnt="6">
        <dgm:presLayoutVars/>
      </dgm:prSet>
      <dgm:spPr/>
    </dgm:pt>
    <dgm:pt modelId="{54E0535D-9401-4B47-AB5B-1F4F1450824F}" type="pres">
      <dgm:prSet presAssocID="{AA697AEF-7432-4012-AE2C-F14C0741A331}" presName="nodeText" presStyleLbl="bgAccFollowNode1" presStyleIdx="0" presStyleCnt="3">
        <dgm:presLayoutVars>
          <dgm:bulletEnabled val="1"/>
        </dgm:presLayoutVars>
      </dgm:prSet>
      <dgm:spPr/>
    </dgm:pt>
    <dgm:pt modelId="{426FBCBA-9F23-CA4A-8EE0-A61120EA7536}" type="pres">
      <dgm:prSet presAssocID="{9923D8B8-8B40-46D3-B58C-BD7347B6C433}" presName="sibTrans" presStyleCnt="0"/>
      <dgm:spPr/>
    </dgm:pt>
    <dgm:pt modelId="{581DA7BB-F233-044B-AA35-4156F12F567E}" type="pres">
      <dgm:prSet presAssocID="{767F329A-7C2E-4340-9BAF-087EF4AB5395}" presName="compositeNode" presStyleCnt="0">
        <dgm:presLayoutVars>
          <dgm:bulletEnabled val="1"/>
        </dgm:presLayoutVars>
      </dgm:prSet>
      <dgm:spPr/>
    </dgm:pt>
    <dgm:pt modelId="{408FBE25-67C1-0F47-BBCD-5E60475AF10F}" type="pres">
      <dgm:prSet presAssocID="{767F329A-7C2E-4340-9BAF-087EF4AB5395}" presName="bgRect" presStyleLbl="bgAccFollowNode1" presStyleIdx="1" presStyleCnt="3"/>
      <dgm:spPr/>
    </dgm:pt>
    <dgm:pt modelId="{D6E7C97F-665C-9847-BCE8-624A8AA490B6}" type="pres">
      <dgm:prSet presAssocID="{B10B00A0-E5B6-4F2F-8675-2854CBB39380}" presName="sibTransNodeCircle" presStyleLbl="alignNode1" presStyleIdx="2" presStyleCnt="6">
        <dgm:presLayoutVars>
          <dgm:chMax val="0"/>
          <dgm:bulletEnabled/>
        </dgm:presLayoutVars>
      </dgm:prSet>
      <dgm:spPr/>
    </dgm:pt>
    <dgm:pt modelId="{61D05DAD-A4A5-CE4D-ADB2-7708B973C1E7}" type="pres">
      <dgm:prSet presAssocID="{767F329A-7C2E-4340-9BAF-087EF4AB5395}" presName="bottomLine" presStyleLbl="alignNode1" presStyleIdx="3" presStyleCnt="6">
        <dgm:presLayoutVars/>
      </dgm:prSet>
      <dgm:spPr/>
    </dgm:pt>
    <dgm:pt modelId="{53802D11-1CB4-DE43-A0FA-295F8731DE04}" type="pres">
      <dgm:prSet presAssocID="{767F329A-7C2E-4340-9BAF-087EF4AB5395}" presName="nodeText" presStyleLbl="bgAccFollowNode1" presStyleIdx="1" presStyleCnt="3">
        <dgm:presLayoutVars>
          <dgm:bulletEnabled val="1"/>
        </dgm:presLayoutVars>
      </dgm:prSet>
      <dgm:spPr/>
    </dgm:pt>
    <dgm:pt modelId="{BD893110-821D-9246-8615-4BBB3E37F00A}" type="pres">
      <dgm:prSet presAssocID="{B10B00A0-E5B6-4F2F-8675-2854CBB39380}" presName="sibTrans" presStyleCnt="0"/>
      <dgm:spPr/>
    </dgm:pt>
    <dgm:pt modelId="{7E0BFE14-E85B-DA4B-A583-476936260587}" type="pres">
      <dgm:prSet presAssocID="{7B079A2A-3268-45A2-9F62-62F4728B1C0C}" presName="compositeNode" presStyleCnt="0">
        <dgm:presLayoutVars>
          <dgm:bulletEnabled val="1"/>
        </dgm:presLayoutVars>
      </dgm:prSet>
      <dgm:spPr/>
    </dgm:pt>
    <dgm:pt modelId="{0B403DCD-2A52-1046-8E12-307D0FE8FF8D}" type="pres">
      <dgm:prSet presAssocID="{7B079A2A-3268-45A2-9F62-62F4728B1C0C}" presName="bgRect" presStyleLbl="bgAccFollowNode1" presStyleIdx="2" presStyleCnt="3"/>
      <dgm:spPr/>
    </dgm:pt>
    <dgm:pt modelId="{0DE3240F-A82B-104B-86AF-E84A70D2C7C3}" type="pres">
      <dgm:prSet presAssocID="{2B352250-0C2D-4F45-BCDD-0CA462F74F90}" presName="sibTransNodeCircle" presStyleLbl="alignNode1" presStyleIdx="4" presStyleCnt="6">
        <dgm:presLayoutVars>
          <dgm:chMax val="0"/>
          <dgm:bulletEnabled/>
        </dgm:presLayoutVars>
      </dgm:prSet>
      <dgm:spPr/>
    </dgm:pt>
    <dgm:pt modelId="{2EE5D841-B727-874A-B7F8-8575BF604B9F}" type="pres">
      <dgm:prSet presAssocID="{7B079A2A-3268-45A2-9F62-62F4728B1C0C}" presName="bottomLine" presStyleLbl="alignNode1" presStyleIdx="5" presStyleCnt="6">
        <dgm:presLayoutVars/>
      </dgm:prSet>
      <dgm:spPr/>
    </dgm:pt>
    <dgm:pt modelId="{405A0145-3D45-E14F-B796-3701880F10E5}" type="pres">
      <dgm:prSet presAssocID="{7B079A2A-3268-45A2-9F62-62F4728B1C0C}" presName="nodeText" presStyleLbl="bgAccFollowNode1" presStyleIdx="2" presStyleCnt="3">
        <dgm:presLayoutVars>
          <dgm:bulletEnabled val="1"/>
        </dgm:presLayoutVars>
      </dgm:prSet>
      <dgm:spPr/>
    </dgm:pt>
  </dgm:ptLst>
  <dgm:cxnLst>
    <dgm:cxn modelId="{7E16FE02-CDD9-4656-91B7-03696FACD8A9}" srcId="{7FA15FFB-EC37-4C32-8301-E93A6AF00EED}" destId="{7B079A2A-3268-45A2-9F62-62F4728B1C0C}" srcOrd="2" destOrd="0" parTransId="{EB76711A-8E66-4CC6-9017-90DFDF3CF3FD}" sibTransId="{2B352250-0C2D-4F45-BCDD-0CA462F74F90}"/>
    <dgm:cxn modelId="{FC5C4C21-0879-9348-92B4-9A4D0A8818D5}" type="presOf" srcId="{2B352250-0C2D-4F45-BCDD-0CA462F74F90}" destId="{0DE3240F-A82B-104B-86AF-E84A70D2C7C3}" srcOrd="0" destOrd="0" presId="urn:microsoft.com/office/officeart/2016/7/layout/BasicLinearProcessNumbered"/>
    <dgm:cxn modelId="{FAEA2123-1877-C64E-AA01-B75B359BB85B}" type="presOf" srcId="{767F329A-7C2E-4340-9BAF-087EF4AB5395}" destId="{53802D11-1CB4-DE43-A0FA-295F8731DE04}" srcOrd="1" destOrd="0" presId="urn:microsoft.com/office/officeart/2016/7/layout/BasicLinearProcessNumbered"/>
    <dgm:cxn modelId="{8902D62B-C457-5249-9782-A069268378E9}" type="presOf" srcId="{767F329A-7C2E-4340-9BAF-087EF4AB5395}" destId="{408FBE25-67C1-0F47-BBCD-5E60475AF10F}" srcOrd="0" destOrd="0" presId="urn:microsoft.com/office/officeart/2016/7/layout/BasicLinearProcessNumbered"/>
    <dgm:cxn modelId="{F37DEF39-09E9-A54A-9BD3-38A9649525DD}" type="presOf" srcId="{7B079A2A-3268-45A2-9F62-62F4728B1C0C}" destId="{0B403DCD-2A52-1046-8E12-307D0FE8FF8D}" srcOrd="0" destOrd="0" presId="urn:microsoft.com/office/officeart/2016/7/layout/BasicLinearProcessNumbered"/>
    <dgm:cxn modelId="{A2368C73-0255-4948-948A-16858E7726D0}" type="presOf" srcId="{AA697AEF-7432-4012-AE2C-F14C0741A331}" destId="{CD2EF76F-ED4B-C34B-80B6-228D1047C13C}" srcOrd="0" destOrd="0" presId="urn:microsoft.com/office/officeart/2016/7/layout/BasicLinearProcessNumbered"/>
    <dgm:cxn modelId="{88C8707B-8512-6441-8263-84D6F221D14D}" type="presOf" srcId="{B10B00A0-E5B6-4F2F-8675-2854CBB39380}" destId="{D6E7C97F-665C-9847-BCE8-624A8AA490B6}" srcOrd="0" destOrd="0" presId="urn:microsoft.com/office/officeart/2016/7/layout/BasicLinearProcessNumbered"/>
    <dgm:cxn modelId="{4109D188-52B4-4E7B-99BE-6F38DE9D0DF1}" srcId="{7FA15FFB-EC37-4C32-8301-E93A6AF00EED}" destId="{767F329A-7C2E-4340-9BAF-087EF4AB5395}" srcOrd="1" destOrd="0" parTransId="{24FB30CB-FE8B-47A8-AE8F-D703D4F1F4E2}" sibTransId="{B10B00A0-E5B6-4F2F-8675-2854CBB39380}"/>
    <dgm:cxn modelId="{B0C7D4AF-5425-3E48-B27B-8E22E1C17FBC}" type="presOf" srcId="{7FA15FFB-EC37-4C32-8301-E93A6AF00EED}" destId="{46C27329-CC3A-ED40-A77E-F790D0C51409}" srcOrd="0" destOrd="0" presId="urn:microsoft.com/office/officeart/2016/7/layout/BasicLinearProcessNumbered"/>
    <dgm:cxn modelId="{ED4156BE-ADA5-AA41-A25C-5BEC298AC607}" type="presOf" srcId="{7B079A2A-3268-45A2-9F62-62F4728B1C0C}" destId="{405A0145-3D45-E14F-B796-3701880F10E5}" srcOrd="1" destOrd="0" presId="urn:microsoft.com/office/officeart/2016/7/layout/BasicLinearProcessNumbered"/>
    <dgm:cxn modelId="{E6233BC1-F6FC-4A43-9838-589D86AA6213}" srcId="{7FA15FFB-EC37-4C32-8301-E93A6AF00EED}" destId="{AA697AEF-7432-4012-AE2C-F14C0741A331}" srcOrd="0" destOrd="0" parTransId="{C6EAC6DF-D4A7-4935-A6E0-C557D93A4F50}" sibTransId="{9923D8B8-8B40-46D3-B58C-BD7347B6C433}"/>
    <dgm:cxn modelId="{03CBAAC8-88A3-734C-A242-267D52A420AD}" type="presOf" srcId="{AA697AEF-7432-4012-AE2C-F14C0741A331}" destId="{54E0535D-9401-4B47-AB5B-1F4F1450824F}" srcOrd="1" destOrd="0" presId="urn:microsoft.com/office/officeart/2016/7/layout/BasicLinearProcessNumbered"/>
    <dgm:cxn modelId="{973A4DCF-F5EF-A844-81CB-5102B515B442}" type="presOf" srcId="{9923D8B8-8B40-46D3-B58C-BD7347B6C433}" destId="{A44F0D6E-E4B2-7548-8302-878A85B8B8F1}" srcOrd="0" destOrd="0" presId="urn:microsoft.com/office/officeart/2016/7/layout/BasicLinearProcessNumbered"/>
    <dgm:cxn modelId="{402C7B1A-756D-EE44-88BA-EE0A65DD8FD1}" type="presParOf" srcId="{46C27329-CC3A-ED40-A77E-F790D0C51409}" destId="{5C6D4827-2D73-9D48-A130-D8EAF7D5D20B}" srcOrd="0" destOrd="0" presId="urn:microsoft.com/office/officeart/2016/7/layout/BasicLinearProcessNumbered"/>
    <dgm:cxn modelId="{65F55B60-2B50-C248-8F8C-114DB350FDE1}" type="presParOf" srcId="{5C6D4827-2D73-9D48-A130-D8EAF7D5D20B}" destId="{CD2EF76F-ED4B-C34B-80B6-228D1047C13C}" srcOrd="0" destOrd="0" presId="urn:microsoft.com/office/officeart/2016/7/layout/BasicLinearProcessNumbered"/>
    <dgm:cxn modelId="{5E1CF0EA-E0B7-1B4F-820E-2F989B99C3CE}" type="presParOf" srcId="{5C6D4827-2D73-9D48-A130-D8EAF7D5D20B}" destId="{A44F0D6E-E4B2-7548-8302-878A85B8B8F1}" srcOrd="1" destOrd="0" presId="urn:microsoft.com/office/officeart/2016/7/layout/BasicLinearProcessNumbered"/>
    <dgm:cxn modelId="{3602C391-25EE-9449-9A6A-01036DA9E734}" type="presParOf" srcId="{5C6D4827-2D73-9D48-A130-D8EAF7D5D20B}" destId="{D88D34C8-B8E1-6040-9098-46030BCE8687}" srcOrd="2" destOrd="0" presId="urn:microsoft.com/office/officeart/2016/7/layout/BasicLinearProcessNumbered"/>
    <dgm:cxn modelId="{60FF69ED-B973-2545-B8B6-BDB40A8A8871}" type="presParOf" srcId="{5C6D4827-2D73-9D48-A130-D8EAF7D5D20B}" destId="{54E0535D-9401-4B47-AB5B-1F4F1450824F}" srcOrd="3" destOrd="0" presId="urn:microsoft.com/office/officeart/2016/7/layout/BasicLinearProcessNumbered"/>
    <dgm:cxn modelId="{DFC337D1-5FE6-6940-B4B6-902A1FA8075D}" type="presParOf" srcId="{46C27329-CC3A-ED40-A77E-F790D0C51409}" destId="{426FBCBA-9F23-CA4A-8EE0-A61120EA7536}" srcOrd="1" destOrd="0" presId="urn:microsoft.com/office/officeart/2016/7/layout/BasicLinearProcessNumbered"/>
    <dgm:cxn modelId="{3C470086-A489-2340-9499-1FE059832A52}" type="presParOf" srcId="{46C27329-CC3A-ED40-A77E-F790D0C51409}" destId="{581DA7BB-F233-044B-AA35-4156F12F567E}" srcOrd="2" destOrd="0" presId="urn:microsoft.com/office/officeart/2016/7/layout/BasicLinearProcessNumbered"/>
    <dgm:cxn modelId="{93EC8D3D-5D40-1F48-9471-C54E5097BC56}" type="presParOf" srcId="{581DA7BB-F233-044B-AA35-4156F12F567E}" destId="{408FBE25-67C1-0F47-BBCD-5E60475AF10F}" srcOrd="0" destOrd="0" presId="urn:microsoft.com/office/officeart/2016/7/layout/BasicLinearProcessNumbered"/>
    <dgm:cxn modelId="{A797540F-C0AC-254F-87C2-7A75FE1A7433}" type="presParOf" srcId="{581DA7BB-F233-044B-AA35-4156F12F567E}" destId="{D6E7C97F-665C-9847-BCE8-624A8AA490B6}" srcOrd="1" destOrd="0" presId="urn:microsoft.com/office/officeart/2016/7/layout/BasicLinearProcessNumbered"/>
    <dgm:cxn modelId="{463F2750-C445-814F-9F8B-850772FFB2A8}" type="presParOf" srcId="{581DA7BB-F233-044B-AA35-4156F12F567E}" destId="{61D05DAD-A4A5-CE4D-ADB2-7708B973C1E7}" srcOrd="2" destOrd="0" presId="urn:microsoft.com/office/officeart/2016/7/layout/BasicLinearProcessNumbered"/>
    <dgm:cxn modelId="{5799ADB3-8C1F-1E47-8451-8D6D3B8C68A7}" type="presParOf" srcId="{581DA7BB-F233-044B-AA35-4156F12F567E}" destId="{53802D11-1CB4-DE43-A0FA-295F8731DE04}" srcOrd="3" destOrd="0" presId="urn:microsoft.com/office/officeart/2016/7/layout/BasicLinearProcessNumbered"/>
    <dgm:cxn modelId="{4ADA133F-9A69-E049-A0C8-36F8B81073F3}" type="presParOf" srcId="{46C27329-CC3A-ED40-A77E-F790D0C51409}" destId="{BD893110-821D-9246-8615-4BBB3E37F00A}" srcOrd="3" destOrd="0" presId="urn:microsoft.com/office/officeart/2016/7/layout/BasicLinearProcessNumbered"/>
    <dgm:cxn modelId="{8BF4D646-0BED-5A49-B51C-CC403EEAEA82}" type="presParOf" srcId="{46C27329-CC3A-ED40-A77E-F790D0C51409}" destId="{7E0BFE14-E85B-DA4B-A583-476936260587}" srcOrd="4" destOrd="0" presId="urn:microsoft.com/office/officeart/2016/7/layout/BasicLinearProcessNumbered"/>
    <dgm:cxn modelId="{625C81F6-AABD-E743-ABC9-A1BDA3DBEAB0}" type="presParOf" srcId="{7E0BFE14-E85B-DA4B-A583-476936260587}" destId="{0B403DCD-2A52-1046-8E12-307D0FE8FF8D}" srcOrd="0" destOrd="0" presId="urn:microsoft.com/office/officeart/2016/7/layout/BasicLinearProcessNumbered"/>
    <dgm:cxn modelId="{1966D219-4A03-AF4D-B998-A3F580C58407}" type="presParOf" srcId="{7E0BFE14-E85B-DA4B-A583-476936260587}" destId="{0DE3240F-A82B-104B-86AF-E84A70D2C7C3}" srcOrd="1" destOrd="0" presId="urn:microsoft.com/office/officeart/2016/7/layout/BasicLinearProcessNumbered"/>
    <dgm:cxn modelId="{34FCEAF7-2887-574F-B9EB-27F32C3C5003}" type="presParOf" srcId="{7E0BFE14-E85B-DA4B-A583-476936260587}" destId="{2EE5D841-B727-874A-B7F8-8575BF604B9F}" srcOrd="2" destOrd="0" presId="urn:microsoft.com/office/officeart/2016/7/layout/BasicLinearProcessNumbered"/>
    <dgm:cxn modelId="{C7F47002-7B6F-E542-AA2A-8A0DE4CE18FC}" type="presParOf" srcId="{7E0BFE14-E85B-DA4B-A583-476936260587}" destId="{405A0145-3D45-E14F-B796-3701880F10E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F76F-ED4B-C34B-80B6-228D1047C13C}">
      <dsp:nvSpPr>
        <dsp:cNvPr id="0" name=""/>
        <dsp:cNvSpPr/>
      </dsp:nvSpPr>
      <dsp:spPr>
        <a:xfrm>
          <a:off x="0" y="0"/>
          <a:ext cx="3000374" cy="358140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a:t>Update the schedule generator away from a static generation approach to an event/notification-based system.</a:t>
          </a:r>
          <a:endParaRPr lang="en-US" sz="1900" kern="1200"/>
        </a:p>
      </dsp:txBody>
      <dsp:txXfrm>
        <a:off x="0" y="1360932"/>
        <a:ext cx="3000374" cy="2148840"/>
      </dsp:txXfrm>
    </dsp:sp>
    <dsp:sp modelId="{A44F0D6E-E4B2-7548-8302-878A85B8B8F1}">
      <dsp:nvSpPr>
        <dsp:cNvPr id="0" name=""/>
        <dsp:cNvSpPr/>
      </dsp:nvSpPr>
      <dsp:spPr>
        <a:xfrm>
          <a:off x="962977"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D88D34C8-B8E1-6040-9098-46030BCE8687}">
      <dsp:nvSpPr>
        <dsp:cNvPr id="0" name=""/>
        <dsp:cNvSpPr/>
      </dsp:nvSpPr>
      <dsp:spPr>
        <a:xfrm>
          <a:off x="0" y="3581328"/>
          <a:ext cx="3000374" cy="72"/>
        </a:xfrm>
        <a:prstGeom prst="rect">
          <a:avLst/>
        </a:prstGeom>
        <a:solidFill>
          <a:schemeClr val="accent2">
            <a:hueOff val="-33131"/>
            <a:satOff val="-10867"/>
            <a:lumOff val="-3961"/>
            <a:alphaOff val="0"/>
          </a:schemeClr>
        </a:solidFill>
        <a:ln w="34925" cap="flat" cmpd="sng" algn="in">
          <a:solidFill>
            <a:schemeClr val="accent2">
              <a:hueOff val="-33131"/>
              <a:satOff val="-10867"/>
              <a:lumOff val="-3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FBE25-67C1-0F47-BBCD-5E60475AF10F}">
      <dsp:nvSpPr>
        <dsp:cNvPr id="0" name=""/>
        <dsp:cNvSpPr/>
      </dsp:nvSpPr>
      <dsp:spPr>
        <a:xfrm>
          <a:off x="3300412" y="0"/>
          <a:ext cx="3000374" cy="3581400"/>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Have schedule data for partners be as up to date as possible.</a:t>
          </a:r>
          <a:endParaRPr lang="en-US" sz="1900" kern="1200" dirty="0"/>
        </a:p>
      </dsp:txBody>
      <dsp:txXfrm>
        <a:off x="3300412" y="1360932"/>
        <a:ext cx="3000374" cy="2148840"/>
      </dsp:txXfrm>
    </dsp:sp>
    <dsp:sp modelId="{D6E7C97F-665C-9847-BCE8-624A8AA490B6}">
      <dsp:nvSpPr>
        <dsp:cNvPr id="0" name=""/>
        <dsp:cNvSpPr/>
      </dsp:nvSpPr>
      <dsp:spPr>
        <a:xfrm>
          <a:off x="4263389" y="358140"/>
          <a:ext cx="1074420" cy="1074420"/>
        </a:xfrm>
        <a:prstGeom prst="ellipse">
          <a:avLst/>
        </a:prstGeom>
        <a:solidFill>
          <a:schemeClr val="accent2">
            <a:hueOff val="-66261"/>
            <a:satOff val="-21734"/>
            <a:lumOff val="-7921"/>
            <a:alphaOff val="0"/>
          </a:schemeClr>
        </a:solidFill>
        <a:ln w="34925" cap="flat" cmpd="sng" algn="in">
          <a:solidFill>
            <a:schemeClr val="accent2">
              <a:hueOff val="-66261"/>
              <a:satOff val="-21734"/>
              <a:lumOff val="-7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61D05DAD-A4A5-CE4D-ADB2-7708B973C1E7}">
      <dsp:nvSpPr>
        <dsp:cNvPr id="0" name=""/>
        <dsp:cNvSpPr/>
      </dsp:nvSpPr>
      <dsp:spPr>
        <a:xfrm>
          <a:off x="3300412" y="3581328"/>
          <a:ext cx="3000374" cy="72"/>
        </a:xfrm>
        <a:prstGeom prst="rect">
          <a:avLst/>
        </a:prstGeom>
        <a:solidFill>
          <a:schemeClr val="accent2">
            <a:hueOff val="-99392"/>
            <a:satOff val="-32601"/>
            <a:lumOff val="-11882"/>
            <a:alphaOff val="0"/>
          </a:schemeClr>
        </a:solidFill>
        <a:ln w="34925" cap="flat" cmpd="sng" algn="in">
          <a:solidFill>
            <a:schemeClr val="accent2">
              <a:hueOff val="-99392"/>
              <a:satOff val="-32601"/>
              <a:lumOff val="-11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03DCD-2A52-1046-8E12-307D0FE8FF8D}">
      <dsp:nvSpPr>
        <dsp:cNvPr id="0" name=""/>
        <dsp:cNvSpPr/>
      </dsp:nvSpPr>
      <dsp:spPr>
        <a:xfrm>
          <a:off x="6600824" y="0"/>
          <a:ext cx="3000374" cy="3581400"/>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Allow notifications direct to partners in future work.</a:t>
          </a:r>
          <a:endParaRPr lang="en-US" sz="1900" kern="1200" dirty="0"/>
        </a:p>
      </dsp:txBody>
      <dsp:txXfrm>
        <a:off x="6600824" y="1360932"/>
        <a:ext cx="3000374" cy="2148840"/>
      </dsp:txXfrm>
    </dsp:sp>
    <dsp:sp modelId="{0DE3240F-A82B-104B-86AF-E84A70D2C7C3}">
      <dsp:nvSpPr>
        <dsp:cNvPr id="0" name=""/>
        <dsp:cNvSpPr/>
      </dsp:nvSpPr>
      <dsp:spPr>
        <a:xfrm>
          <a:off x="7563802" y="358140"/>
          <a:ext cx="1074420" cy="1074420"/>
        </a:xfrm>
        <a:prstGeom prst="ellipse">
          <a:avLst/>
        </a:prstGeom>
        <a:solidFill>
          <a:schemeClr val="accent2">
            <a:hueOff val="-132522"/>
            <a:satOff val="-43468"/>
            <a:lumOff val="-15842"/>
            <a:alphaOff val="0"/>
          </a:schemeClr>
        </a:solidFill>
        <a:ln w="34925" cap="flat" cmpd="sng" algn="in">
          <a:solidFill>
            <a:schemeClr val="accent2">
              <a:hueOff val="-132522"/>
              <a:satOff val="-43468"/>
              <a:lumOff val="-158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2EE5D841-B727-874A-B7F8-8575BF604B9F}">
      <dsp:nvSpPr>
        <dsp:cNvPr id="0" name=""/>
        <dsp:cNvSpPr/>
      </dsp:nvSpPr>
      <dsp:spPr>
        <a:xfrm>
          <a:off x="6600824" y="3581328"/>
          <a:ext cx="3000374" cy="72"/>
        </a:xfrm>
        <a:prstGeom prst="rect">
          <a:avLst/>
        </a:prstGeom>
        <a:solidFill>
          <a:schemeClr val="accent2">
            <a:hueOff val="-165653"/>
            <a:satOff val="-54335"/>
            <a:lumOff val="-19803"/>
            <a:alphaOff val="0"/>
          </a:schemeClr>
        </a:solidFill>
        <a:ln w="34925" cap="flat" cmpd="sng" algn="in">
          <a:solidFill>
            <a:schemeClr val="accent2">
              <a:hueOff val="-165653"/>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0A9-6F0F-CA41-BE52-D6E1C8301A51}" type="datetimeFigureOut">
              <a:rPr lang="en-GB" smtClean="0"/>
              <a:t>08/03/2024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66247-81B1-C044-85A4-8E0E3FDC4DD4}" type="slidenum">
              <a:rPr lang="en-GB" smtClean="0"/>
              <a:t>‹#›</a:t>
            </a:fld>
            <a:endParaRPr lang="en-GB"/>
          </a:p>
        </p:txBody>
      </p:sp>
    </p:spTree>
    <p:extLst>
      <p:ext uri="{BB962C8B-B14F-4D97-AF65-F5344CB8AC3E}">
        <p14:creationId xmlns:p14="http://schemas.microsoft.com/office/powerpoint/2010/main" val="1526317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766247-81B1-C044-85A4-8E0E3FDC4DD4}" type="slidenum">
              <a:rPr lang="en-GB" smtClean="0"/>
              <a:t>29</a:t>
            </a:fld>
            <a:endParaRPr lang="en-GB"/>
          </a:p>
        </p:txBody>
      </p:sp>
    </p:spTree>
    <p:extLst>
      <p:ext uri="{BB962C8B-B14F-4D97-AF65-F5344CB8AC3E}">
        <p14:creationId xmlns:p14="http://schemas.microsoft.com/office/powerpoint/2010/main" val="378494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3/8/24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3/8/24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3/8/24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a:xfrm>
            <a:off x="784743" y="685800"/>
            <a:ext cx="5958837" cy="1485900"/>
          </a:xfrm>
        </p:spPr>
        <p:txBody>
          <a:bodyPr>
            <a:normAutofit/>
          </a:bodyPr>
          <a:lstStyle/>
          <a:p>
            <a:r>
              <a:rPr lang="en-GB" dirty="0"/>
              <a:t>Initial Architectural Decision</a:t>
            </a:r>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a:xfrm>
            <a:off x="784743" y="2286000"/>
            <a:ext cx="5958837" cy="3581400"/>
          </a:xfrm>
        </p:spPr>
        <p:txBody>
          <a:bodyPr>
            <a:normAutofit/>
          </a:bodyPr>
          <a:lstStyle/>
          <a:p>
            <a:r>
              <a:rPr lang="en-GB" sz="1400" dirty="0"/>
              <a:t>An architectural decision was made to have all data referenced in a schedule be in the same Redis key space/store.</a:t>
            </a:r>
          </a:p>
          <a:p>
            <a:r>
              <a:rPr lang="en-GB" sz="1400" dirty="0"/>
              <a:t>This results in copying over episode, series and brand data related to schedules from the catalogue store over to the schedule store.</a:t>
            </a:r>
          </a:p>
          <a:p>
            <a:r>
              <a:rPr lang="en-GB" sz="1400" b="0" dirty="0">
                <a:effectLst/>
                <a:latin typeface="Franklin Gothic Book" panose="020B0503020102020204" pitchFamily="34" charset="0"/>
              </a:rPr>
              <a:t>This ensures the API Gateway can retrieve all its information from one source and keep its integrity and self-consistency.</a:t>
            </a:r>
          </a:p>
          <a:p>
            <a:r>
              <a:rPr lang="en-GB" sz="1400" b="0" dirty="0">
                <a:effectLst/>
                <a:latin typeface="Franklin Gothic Book" panose="020B0503020102020204" pitchFamily="34" charset="0"/>
              </a:rPr>
              <a:t>This also allows us in the future to edit this data per pipeline, </a:t>
            </a:r>
            <a:r>
              <a:rPr lang="en-GB" sz="1400" dirty="0">
                <a:latin typeface="Franklin Gothic Book" panose="020B0503020102020204" pitchFamily="34" charset="0"/>
              </a:rPr>
              <a:t>changes can be made to the schedules episode schema without breaking current catalogue integrations.</a:t>
            </a:r>
          </a:p>
          <a:p>
            <a:r>
              <a:rPr lang="en-GB" sz="1400" b="0" dirty="0">
                <a:effectLst/>
                <a:latin typeface="Franklin Gothic Book" panose="020B0503020102020204" pitchFamily="34" charset="0"/>
              </a:rPr>
              <a:t>This copying of data and the broadcast list associated with episodes results in the system being single threaded, due to shared memory concerns.</a:t>
            </a:r>
          </a:p>
          <a:p>
            <a:endParaRPr lang="en-GB" sz="1400" dirty="0"/>
          </a:p>
        </p:txBody>
      </p:sp>
      <p:sp>
        <p:nvSpPr>
          <p:cNvPr id="28" name="Rectangle 27">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8" name="Picture 7" descr="A purple rectangle with black text&#10;&#10;Description automatically generated">
            <a:extLst>
              <a:ext uri="{FF2B5EF4-FFF2-40B4-BE49-F238E27FC236}">
                <a16:creationId xmlns:a16="http://schemas.microsoft.com/office/drawing/2014/main" id="{D677F142-1428-F96D-BB16-D80BBE8D2162}"/>
              </a:ext>
            </a:extLst>
          </p:cNvPr>
          <p:cNvPicPr>
            <a:picLocks noChangeAspect="1"/>
          </p:cNvPicPr>
          <p:nvPr/>
        </p:nvPicPr>
        <p:blipFill>
          <a:blip r:embed="rId2"/>
          <a:stretch>
            <a:fillRect/>
          </a:stretch>
        </p:blipFill>
        <p:spPr>
          <a:xfrm>
            <a:off x="8781002" y="639704"/>
            <a:ext cx="2242254" cy="5577840"/>
          </a:xfrm>
          <a:prstGeom prst="rect">
            <a:avLst/>
          </a:prstGeom>
        </p:spPr>
      </p:pic>
    </p:spTree>
    <p:extLst>
      <p:ext uri="{BB962C8B-B14F-4D97-AF65-F5344CB8AC3E}">
        <p14:creationId xmlns:p14="http://schemas.microsoft.com/office/powerpoint/2010/main" val="409343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32AC-0AAA-0091-3002-C83EDABEAEFC}"/>
              </a:ext>
            </a:extLst>
          </p:cNvPr>
          <p:cNvSpPr>
            <a:spLocks noGrp="1"/>
          </p:cNvSpPr>
          <p:nvPr>
            <p:ph type="title"/>
          </p:nvPr>
        </p:nvSpPr>
        <p:spPr/>
        <p:txBody>
          <a:bodyPr/>
          <a:lstStyle/>
          <a:p>
            <a:r>
              <a:rPr lang="en-GB" dirty="0"/>
              <a:t>Initial Architectural Decision</a:t>
            </a:r>
          </a:p>
        </p:txBody>
      </p:sp>
      <p:pic>
        <p:nvPicPr>
          <p:cNvPr id="4" name="Content Placeholder 3" descr="A diagram of a diagram&#10;&#10;Description automatically generated">
            <a:extLst>
              <a:ext uri="{FF2B5EF4-FFF2-40B4-BE49-F238E27FC236}">
                <a16:creationId xmlns:a16="http://schemas.microsoft.com/office/drawing/2014/main" id="{913A6BC4-CC66-CDB2-3B38-FAE6A2FDAB62}"/>
              </a:ext>
            </a:extLst>
          </p:cNvPr>
          <p:cNvPicPr>
            <a:picLocks noGrp="1" noChangeAspect="1"/>
          </p:cNvPicPr>
          <p:nvPr>
            <p:ph idx="1"/>
          </p:nvPr>
        </p:nvPicPr>
        <p:blipFill>
          <a:blip r:embed="rId2"/>
          <a:stretch>
            <a:fillRect/>
          </a:stretch>
        </p:blipFill>
        <p:spPr>
          <a:xfrm>
            <a:off x="1504950" y="2298700"/>
            <a:ext cx="9334500" cy="3556000"/>
          </a:xfrm>
          <a:prstGeom prst="rect">
            <a:avLst/>
          </a:prstGeom>
        </p:spPr>
      </p:pic>
      <p:sp>
        <p:nvSpPr>
          <p:cNvPr id="3" name="TextBox 2">
            <a:extLst>
              <a:ext uri="{FF2B5EF4-FFF2-40B4-BE49-F238E27FC236}">
                <a16:creationId xmlns:a16="http://schemas.microsoft.com/office/drawing/2014/main" id="{AB286420-F887-3576-8D45-FED36BDA5A15}"/>
              </a:ext>
            </a:extLst>
          </p:cNvPr>
          <p:cNvSpPr txBox="1"/>
          <p:nvPr/>
        </p:nvSpPr>
        <p:spPr>
          <a:xfrm>
            <a:off x="1371600" y="1244084"/>
            <a:ext cx="8052589" cy="369332"/>
          </a:xfrm>
          <a:prstGeom prst="rect">
            <a:avLst/>
          </a:prstGeom>
          <a:noFill/>
        </p:spPr>
        <p:txBody>
          <a:bodyPr wrap="none" rtlCol="0">
            <a:spAutoFit/>
          </a:bodyPr>
          <a:lstStyle/>
          <a:p>
            <a:r>
              <a:rPr lang="en-GB" dirty="0"/>
              <a:t>On schedule update the following logic occurs for each broadcast in the schedule:</a:t>
            </a:r>
          </a:p>
        </p:txBody>
      </p:sp>
    </p:spTree>
    <p:extLst>
      <p:ext uri="{BB962C8B-B14F-4D97-AF65-F5344CB8AC3E}">
        <p14:creationId xmlns:p14="http://schemas.microsoft.com/office/powerpoint/2010/main" val="80670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1" name="Rectangle 5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7DD6-F964-E55A-4942-DE565B28D11A}"/>
              </a:ext>
            </a:extLst>
          </p:cNvPr>
          <p:cNvSpPr>
            <a:spLocks noGrp="1"/>
          </p:cNvSpPr>
          <p:nvPr>
            <p:ph type="title"/>
          </p:nvPr>
        </p:nvSpPr>
        <p:spPr>
          <a:xfrm>
            <a:off x="6138004" y="1480929"/>
            <a:ext cx="5607908" cy="3254321"/>
          </a:xfrm>
        </p:spPr>
        <p:txBody>
          <a:bodyPr vert="horz" lIns="91440" tIns="45720" rIns="91440" bIns="45720" rtlCol="0" anchor="b">
            <a:normAutofit/>
          </a:bodyPr>
          <a:lstStyle/>
          <a:p>
            <a:r>
              <a:rPr lang="en-US" sz="4900" cap="all"/>
              <a:t>Initial Algorithm: Schedule Update Notifications</a:t>
            </a:r>
          </a:p>
        </p:txBody>
      </p:sp>
      <p:sp>
        <p:nvSpPr>
          <p:cNvPr id="5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9" name="Content Placeholder 8" descr="A diagram of a program&#10;&#10;Description automatically generated">
            <a:extLst>
              <a:ext uri="{FF2B5EF4-FFF2-40B4-BE49-F238E27FC236}">
                <a16:creationId xmlns:a16="http://schemas.microsoft.com/office/drawing/2014/main" id="{6F5B214B-DBE2-0B8A-7B63-D056F83AD6C1}"/>
              </a:ext>
            </a:extLst>
          </p:cNvPr>
          <p:cNvPicPr>
            <a:picLocks noGrp="1" noChangeAspect="1"/>
          </p:cNvPicPr>
          <p:nvPr>
            <p:ph idx="1"/>
          </p:nvPr>
        </p:nvPicPr>
        <p:blipFill rotWithShape="1">
          <a:blip r:embed="rId2"/>
          <a:srcRect b="6941"/>
          <a:stretch/>
        </p:blipFill>
        <p:spPr>
          <a:xfrm>
            <a:off x="1155560" y="1129353"/>
            <a:ext cx="3914583" cy="4582236"/>
          </a:xfrm>
          <a:prstGeom prst="rect">
            <a:avLst/>
          </a:prstGeom>
        </p:spPr>
      </p:pic>
    </p:spTree>
    <p:extLst>
      <p:ext uri="{BB962C8B-B14F-4D97-AF65-F5344CB8AC3E}">
        <p14:creationId xmlns:p14="http://schemas.microsoft.com/office/powerpoint/2010/main" val="399927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42E8-2E5A-0C1F-FFBE-85D2413C5BDC}"/>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5600" cap="all"/>
              <a:t>Initial Algorithm: Schedule Delete Notifications</a:t>
            </a:r>
          </a:p>
        </p:txBody>
      </p:sp>
      <p:sp>
        <p:nvSpPr>
          <p:cNvPr id="2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a:extLst>
              <a:ext uri="{FF2B5EF4-FFF2-40B4-BE49-F238E27FC236}">
                <a16:creationId xmlns:a16="http://schemas.microsoft.com/office/drawing/2014/main" id="{80531D0B-5ECC-191E-F5ED-38C8CD529624}"/>
              </a:ext>
            </a:extLst>
          </p:cNvPr>
          <p:cNvPicPr>
            <a:picLocks noGrp="1" noChangeAspect="1"/>
          </p:cNvPicPr>
          <p:nvPr>
            <p:ph idx="1"/>
          </p:nvPr>
        </p:nvPicPr>
        <p:blipFill>
          <a:blip r:embed="rId2"/>
          <a:stretch>
            <a:fillRect/>
          </a:stretch>
        </p:blipFill>
        <p:spPr>
          <a:xfrm>
            <a:off x="1371403" y="1420590"/>
            <a:ext cx="2719859" cy="4216835"/>
          </a:xfrm>
          <a:prstGeom prst="rect">
            <a:avLst/>
          </a:prstGeom>
        </p:spPr>
      </p:pic>
    </p:spTree>
    <p:extLst>
      <p:ext uri="{BB962C8B-B14F-4D97-AF65-F5344CB8AC3E}">
        <p14:creationId xmlns:p14="http://schemas.microsoft.com/office/powerpoint/2010/main" val="158333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61B79-2B9B-C2BA-A7FA-68C8C15398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cap="all"/>
              <a:t>Initial Algorithm: Catalogue Notifications</a:t>
            </a:r>
          </a:p>
        </p:txBody>
      </p:sp>
      <p:sp>
        <p:nvSpPr>
          <p:cNvPr id="25"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program&#10;&#10;Description automatically generated">
            <a:extLst>
              <a:ext uri="{FF2B5EF4-FFF2-40B4-BE49-F238E27FC236}">
                <a16:creationId xmlns:a16="http://schemas.microsoft.com/office/drawing/2014/main" id="{7425B340-6026-E19D-98E6-E4E6FDF43458}"/>
              </a:ext>
            </a:extLst>
          </p:cNvPr>
          <p:cNvPicPr>
            <a:picLocks noGrp="1" noChangeAspect="1"/>
          </p:cNvPicPr>
          <p:nvPr>
            <p:ph idx="1"/>
          </p:nvPr>
        </p:nvPicPr>
        <p:blipFill>
          <a:blip r:embed="rId2"/>
          <a:stretch>
            <a:fillRect/>
          </a:stretch>
        </p:blipFill>
        <p:spPr>
          <a:xfrm>
            <a:off x="1371403" y="2219371"/>
            <a:ext cx="4207669" cy="2619273"/>
          </a:xfrm>
          <a:prstGeom prst="rect">
            <a:avLst/>
          </a:prstGeom>
        </p:spPr>
      </p:pic>
    </p:spTree>
    <p:extLst>
      <p:ext uri="{BB962C8B-B14F-4D97-AF65-F5344CB8AC3E}">
        <p14:creationId xmlns:p14="http://schemas.microsoft.com/office/powerpoint/2010/main" val="192210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r>
              <a:rPr lang="en-GB" dirty="0"/>
              <a:t>The ordering into feature sets, slicing and creation of tickets was done in a day.</a:t>
            </a:r>
          </a:p>
          <a:p>
            <a:pPr lvl="1"/>
            <a:r>
              <a:rPr lang="en-GB" dirty="0"/>
              <a:t>Further discussion and investigation should have been done to fill in gaps and larger tickets should have been split into smaller pieces of testable work.</a:t>
            </a:r>
          </a:p>
          <a:p>
            <a:pPr lvl="1"/>
            <a:r>
              <a:rPr lang="en-GB" dirty="0"/>
              <a:t>This part of the process felt rushed and larger issue came up down the line due to this.</a:t>
            </a:r>
          </a:p>
          <a:p>
            <a:pPr lvl="1"/>
            <a:r>
              <a:rPr lang="en-GB" dirty="0"/>
              <a:t>This being my first time slicing a project, made the above issues a good learning experience for future projects</a:t>
            </a:r>
          </a:p>
          <a:p>
            <a:r>
              <a:rPr lang="en-GB" dirty="0"/>
              <a:t>The diagram created showing the tasks should have been made clearer, it was separated into components, being separated into deliverables would have been better.</a:t>
            </a:r>
          </a:p>
        </p:txBody>
      </p:sp>
    </p:spTree>
    <p:extLst>
      <p:ext uri="{BB962C8B-B14F-4D97-AF65-F5344CB8AC3E}">
        <p14:creationId xmlns:p14="http://schemas.microsoft.com/office/powerpoint/2010/main" val="1730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0FFB-9188-9545-DF8E-297639FBA2BF}"/>
              </a:ext>
            </a:extLst>
          </p:cNvPr>
          <p:cNvSpPr>
            <a:spLocks noGrp="1"/>
          </p:cNvSpPr>
          <p:nvPr>
            <p:ph type="title"/>
          </p:nvPr>
        </p:nvSpPr>
        <p:spPr/>
        <p:txBody>
          <a:bodyPr/>
          <a:lstStyle/>
          <a:p>
            <a:r>
              <a:rPr lang="en-GB" dirty="0"/>
              <a:t>Development Work</a:t>
            </a:r>
          </a:p>
        </p:txBody>
      </p:sp>
      <p:sp>
        <p:nvSpPr>
          <p:cNvPr id="3" name="Content Placeholder 2">
            <a:extLst>
              <a:ext uri="{FF2B5EF4-FFF2-40B4-BE49-F238E27FC236}">
                <a16:creationId xmlns:a16="http://schemas.microsoft.com/office/drawing/2014/main" id="{8760423D-A472-9E9B-65ED-10CA14E35013}"/>
              </a:ext>
            </a:extLst>
          </p:cNvPr>
          <p:cNvSpPr>
            <a:spLocks noGrp="1"/>
          </p:cNvSpPr>
          <p:nvPr>
            <p:ph idx="1"/>
          </p:nvPr>
        </p:nvSpPr>
        <p:spPr/>
        <p:txBody>
          <a:bodyPr/>
          <a:lstStyle/>
          <a:p>
            <a:r>
              <a:rPr lang="en-GB" dirty="0"/>
              <a:t>Notification Lambda</a:t>
            </a:r>
          </a:p>
          <a:p>
            <a:r>
              <a:rPr lang="en-GB" dirty="0"/>
              <a:t>Garbage Collector</a:t>
            </a:r>
          </a:p>
          <a:p>
            <a:r>
              <a:rPr lang="en-GB" dirty="0"/>
              <a:t>Coldstart (Data Refresh) Lambda</a:t>
            </a:r>
          </a:p>
          <a:p>
            <a:r>
              <a:rPr lang="en-GB" dirty="0"/>
              <a:t>Integration and Comparison Tests</a:t>
            </a:r>
          </a:p>
        </p:txBody>
      </p:sp>
    </p:spTree>
    <p:extLst>
      <p:ext uri="{BB962C8B-B14F-4D97-AF65-F5344CB8AC3E}">
        <p14:creationId xmlns:p14="http://schemas.microsoft.com/office/powerpoint/2010/main" val="91596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r>
              <a:rPr lang="en-GB" dirty="0"/>
              <a:t>The notification lambda is to handle 3 types of events</a:t>
            </a:r>
          </a:p>
          <a:p>
            <a:pPr lvl="1"/>
            <a:r>
              <a:rPr lang="en-GB" dirty="0"/>
              <a:t>Schedule updates</a:t>
            </a:r>
          </a:p>
          <a:p>
            <a:pPr lvl="1"/>
            <a:r>
              <a:rPr lang="en-GB" dirty="0"/>
              <a:t>Schedule deletes</a:t>
            </a:r>
          </a:p>
          <a:p>
            <a:pPr lvl="1"/>
            <a:r>
              <a:rPr lang="en-GB" dirty="0"/>
              <a:t>Catalogue updates (episode and ancestor)</a:t>
            </a:r>
          </a:p>
        </p:txBody>
      </p:sp>
    </p:spTree>
    <p:extLst>
      <p:ext uri="{BB962C8B-B14F-4D97-AF65-F5344CB8AC3E}">
        <p14:creationId xmlns:p14="http://schemas.microsoft.com/office/powerpoint/2010/main" val="395498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1A004-0BCB-EB26-EE61-44B2FDD9A68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a:t>Notification Lambda</a:t>
            </a:r>
            <a:br>
              <a:rPr lang="en-US" sz="3000" cap="all"/>
            </a:br>
            <a:r>
              <a:rPr lang="en-US" sz="3000" cap="all"/>
              <a:t>(Schedule Updates)</a:t>
            </a:r>
          </a:p>
        </p:txBody>
      </p:sp>
      <p:pic>
        <p:nvPicPr>
          <p:cNvPr id="5" name="Content Placeholder 4" descr="A diagram of a schedule&#10;&#10;Description automatically generated">
            <a:extLst>
              <a:ext uri="{FF2B5EF4-FFF2-40B4-BE49-F238E27FC236}">
                <a16:creationId xmlns:a16="http://schemas.microsoft.com/office/drawing/2014/main" id="{BD58198D-C4DE-1F49-8FBC-E2AE96389728}"/>
              </a:ext>
            </a:extLst>
          </p:cNvPr>
          <p:cNvPicPr>
            <a:picLocks noGrp="1" noChangeAspect="1"/>
          </p:cNvPicPr>
          <p:nvPr>
            <p:ph idx="1"/>
          </p:nvPr>
        </p:nvPicPr>
        <p:blipFill>
          <a:blip r:embed="rId2"/>
          <a:stretch>
            <a:fillRect/>
          </a:stretch>
        </p:blipFill>
        <p:spPr>
          <a:xfrm>
            <a:off x="1490189" y="643467"/>
            <a:ext cx="3437352" cy="3543662"/>
          </a:xfrm>
          <a:prstGeom prst="rect">
            <a:avLst/>
          </a:prstGeom>
        </p:spPr>
      </p:pic>
      <p:pic>
        <p:nvPicPr>
          <p:cNvPr id="7" name="Picture 6" descr="A diagram of a broadcast&#10;&#10;Description automatically generated">
            <a:extLst>
              <a:ext uri="{FF2B5EF4-FFF2-40B4-BE49-F238E27FC236}">
                <a16:creationId xmlns:a16="http://schemas.microsoft.com/office/drawing/2014/main" id="{B40F7C1A-2AFF-7EA4-C1D3-6A89F1397C54}"/>
              </a:ext>
            </a:extLst>
          </p:cNvPr>
          <p:cNvPicPr>
            <a:picLocks noChangeAspect="1"/>
          </p:cNvPicPr>
          <p:nvPr/>
        </p:nvPicPr>
        <p:blipFill>
          <a:blip r:embed="rId3"/>
          <a:stretch>
            <a:fillRect/>
          </a:stretch>
        </p:blipFill>
        <p:spPr>
          <a:xfrm>
            <a:off x="6478777" y="643467"/>
            <a:ext cx="5008711" cy="3543662"/>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23389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E7C38-69AA-B651-8E35-237FB07D33C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dirty="0"/>
              <a:t>Notification Lambda</a:t>
            </a:r>
            <a:br>
              <a:rPr lang="en-US" sz="4200" cap="all" dirty="0"/>
            </a:br>
            <a:r>
              <a:rPr lang="en-US" sz="4200" cap="all" dirty="0"/>
              <a:t>(Schedule Deletes)</a:t>
            </a:r>
          </a:p>
        </p:txBody>
      </p:sp>
      <p:sp>
        <p:nvSpPr>
          <p:cNvPr id="2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schedule&#10;&#10;Description automatically generated">
            <a:extLst>
              <a:ext uri="{FF2B5EF4-FFF2-40B4-BE49-F238E27FC236}">
                <a16:creationId xmlns:a16="http://schemas.microsoft.com/office/drawing/2014/main" id="{C4039A6B-B05F-ECE8-5579-7A34C5CD5A59}"/>
              </a:ext>
            </a:extLst>
          </p:cNvPr>
          <p:cNvPicPr>
            <a:picLocks noGrp="1" noChangeAspect="1"/>
          </p:cNvPicPr>
          <p:nvPr>
            <p:ph idx="1"/>
          </p:nvPr>
        </p:nvPicPr>
        <p:blipFill>
          <a:blip r:embed="rId2"/>
          <a:stretch>
            <a:fillRect/>
          </a:stretch>
        </p:blipFill>
        <p:spPr>
          <a:xfrm>
            <a:off x="1379023" y="1484203"/>
            <a:ext cx="5659222" cy="4088786"/>
          </a:xfrm>
          <a:prstGeom prst="rect">
            <a:avLst/>
          </a:prstGeom>
        </p:spPr>
      </p:pic>
    </p:spTree>
    <p:extLst>
      <p:ext uri="{BB962C8B-B14F-4D97-AF65-F5344CB8AC3E}">
        <p14:creationId xmlns:p14="http://schemas.microsoft.com/office/powerpoint/2010/main" val="2952071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98CE2-93B8-9EA0-B783-CE05FFF330C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dirty="0"/>
              <a:t>Notification Lambda</a:t>
            </a:r>
            <a:br>
              <a:rPr lang="en-US" sz="3000" cap="all" dirty="0"/>
            </a:br>
            <a:r>
              <a:rPr lang="en-US" sz="3000" cap="all" dirty="0"/>
              <a:t>(Catalogue Updates)</a:t>
            </a:r>
          </a:p>
        </p:txBody>
      </p:sp>
      <p:pic>
        <p:nvPicPr>
          <p:cNvPr id="5" name="Content Placeholder 4" descr="A flowchart of a television show&#10;&#10;Description automatically generated">
            <a:extLst>
              <a:ext uri="{FF2B5EF4-FFF2-40B4-BE49-F238E27FC236}">
                <a16:creationId xmlns:a16="http://schemas.microsoft.com/office/drawing/2014/main" id="{A4EF2E30-6DBE-AE6F-85AD-42525C770155}"/>
              </a:ext>
            </a:extLst>
          </p:cNvPr>
          <p:cNvPicPr>
            <a:picLocks noGrp="1" noChangeAspect="1"/>
          </p:cNvPicPr>
          <p:nvPr>
            <p:ph idx="1"/>
          </p:nvPr>
        </p:nvPicPr>
        <p:blipFill>
          <a:blip r:embed="rId2"/>
          <a:stretch>
            <a:fillRect/>
          </a:stretch>
        </p:blipFill>
        <p:spPr>
          <a:xfrm>
            <a:off x="1713649" y="643467"/>
            <a:ext cx="2990432" cy="3543662"/>
          </a:xfrm>
          <a:prstGeom prst="rect">
            <a:avLst/>
          </a:prstGeom>
        </p:spPr>
      </p:pic>
      <p:pic>
        <p:nvPicPr>
          <p:cNvPr id="7" name="Picture 6" descr="A diagram of an ancestor update&#10;&#10;Description automatically generated">
            <a:extLst>
              <a:ext uri="{FF2B5EF4-FFF2-40B4-BE49-F238E27FC236}">
                <a16:creationId xmlns:a16="http://schemas.microsoft.com/office/drawing/2014/main" id="{22393FD8-71C4-57AD-6A0C-5C29D1C4D856}"/>
              </a:ext>
            </a:extLst>
          </p:cNvPr>
          <p:cNvPicPr>
            <a:picLocks noChangeAspect="1"/>
          </p:cNvPicPr>
          <p:nvPr/>
        </p:nvPicPr>
        <p:blipFill>
          <a:blip r:embed="rId3"/>
          <a:stretch>
            <a:fillRect/>
          </a:stretch>
        </p:blipFill>
        <p:spPr>
          <a:xfrm>
            <a:off x="7375829" y="643467"/>
            <a:ext cx="3214607" cy="354366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0049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92DB-9D83-5272-CBB8-E905740C4855}"/>
              </a:ext>
            </a:extLst>
          </p:cNvPr>
          <p:cNvSpPr>
            <a:spLocks noGrp="1"/>
          </p:cNvSpPr>
          <p:nvPr>
            <p:ph type="title"/>
          </p:nvPr>
        </p:nvSpPr>
        <p:spPr>
          <a:xfrm>
            <a:off x="6389914" y="685800"/>
            <a:ext cx="5127172" cy="1485900"/>
          </a:xfrm>
        </p:spPr>
        <p:txBody>
          <a:bodyPr>
            <a:normAutofit/>
          </a:bodyPr>
          <a:lstStyle/>
          <a:p>
            <a:r>
              <a:rPr lang="en-US" sz="3400" cap="all" dirty="0"/>
              <a:t>Notification Lambda</a:t>
            </a:r>
            <a:br>
              <a:rPr lang="en-US" sz="3400" cap="all" dirty="0"/>
            </a:br>
            <a:r>
              <a:rPr lang="en-US" sz="2400" cap="all" dirty="0"/>
              <a:t>(Schedule updates triggered by catalogue update)</a:t>
            </a:r>
            <a:endParaRPr lang="en-GB" sz="3400" dirty="0"/>
          </a:p>
        </p:txBody>
      </p:sp>
      <p:sp>
        <p:nvSpPr>
          <p:cNvPr id="10" name="Rectangle 9">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flowchart of a program&#10;&#10;Description automatically generated">
            <a:extLst>
              <a:ext uri="{FF2B5EF4-FFF2-40B4-BE49-F238E27FC236}">
                <a16:creationId xmlns:a16="http://schemas.microsoft.com/office/drawing/2014/main" id="{9B575A8D-EEFE-FC3F-A077-E4E0697FE041}"/>
              </a:ext>
            </a:extLst>
          </p:cNvPr>
          <p:cNvPicPr>
            <a:picLocks noChangeAspect="1"/>
          </p:cNvPicPr>
          <p:nvPr/>
        </p:nvPicPr>
        <p:blipFill>
          <a:blip r:embed="rId2"/>
          <a:stretch>
            <a:fillRect/>
          </a:stretch>
        </p:blipFill>
        <p:spPr>
          <a:xfrm>
            <a:off x="1466651" y="645106"/>
            <a:ext cx="4185077" cy="5247747"/>
          </a:xfrm>
          <a:prstGeom prst="rect">
            <a:avLst/>
          </a:prstGeom>
        </p:spPr>
      </p:pic>
      <p:sp>
        <p:nvSpPr>
          <p:cNvPr id="3" name="Content Placeholder 2">
            <a:extLst>
              <a:ext uri="{FF2B5EF4-FFF2-40B4-BE49-F238E27FC236}">
                <a16:creationId xmlns:a16="http://schemas.microsoft.com/office/drawing/2014/main" id="{994B0CB1-6CF2-DEC6-1CA9-6F7344F5F451}"/>
              </a:ext>
            </a:extLst>
          </p:cNvPr>
          <p:cNvSpPr>
            <a:spLocks noGrp="1"/>
          </p:cNvSpPr>
          <p:nvPr>
            <p:ph idx="1"/>
          </p:nvPr>
        </p:nvSpPr>
        <p:spPr>
          <a:xfrm>
            <a:off x="6389914" y="2286000"/>
            <a:ext cx="5127172" cy="3581400"/>
          </a:xfrm>
        </p:spPr>
        <p:txBody>
          <a:bodyPr>
            <a:normAutofit/>
          </a:bodyPr>
          <a:lstStyle/>
          <a:p>
            <a:r>
              <a:rPr lang="en-GB" dirty="0"/>
              <a:t>As previously mentioned, catalogue updates can change the titling and descriptions within schedule documents.</a:t>
            </a:r>
          </a:p>
          <a:p>
            <a:r>
              <a:rPr lang="en-GB" dirty="0"/>
              <a:t>The spike found that these schedule updates should be done concurrently, otherwise the lambda runtime and number of items in the queue for the lambda could grow large.</a:t>
            </a:r>
          </a:p>
        </p:txBody>
      </p:sp>
      <p:pic>
        <p:nvPicPr>
          <p:cNvPr id="9" name="Picture 8" descr="A screen shot of a computer&#10;&#10;Description automatically generated">
            <a:extLst>
              <a:ext uri="{FF2B5EF4-FFF2-40B4-BE49-F238E27FC236}">
                <a16:creationId xmlns:a16="http://schemas.microsoft.com/office/drawing/2014/main" id="{EE50F0C9-EA0F-C45B-AB7E-854C917ED31A}"/>
              </a:ext>
            </a:extLst>
          </p:cNvPr>
          <p:cNvPicPr>
            <a:picLocks noChangeAspect="1"/>
          </p:cNvPicPr>
          <p:nvPr/>
        </p:nvPicPr>
        <p:blipFill>
          <a:blip r:embed="rId3"/>
          <a:stretch>
            <a:fillRect/>
          </a:stretch>
        </p:blipFill>
        <p:spPr>
          <a:xfrm>
            <a:off x="6540274" y="4962189"/>
            <a:ext cx="4417881" cy="1019511"/>
          </a:xfrm>
          <a:prstGeom prst="rect">
            <a:avLst/>
          </a:prstGeom>
        </p:spPr>
      </p:pic>
    </p:spTree>
    <p:extLst>
      <p:ext uri="{BB962C8B-B14F-4D97-AF65-F5344CB8AC3E}">
        <p14:creationId xmlns:p14="http://schemas.microsoft.com/office/powerpoint/2010/main" val="40978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B76-3BEA-D07A-C8BB-0E50835B86E8}"/>
              </a:ext>
            </a:extLst>
          </p:cNvPr>
          <p:cNvSpPr>
            <a:spLocks noGrp="1"/>
          </p:cNvSpPr>
          <p:nvPr>
            <p:ph type="title"/>
          </p:nvPr>
        </p:nvSpPr>
        <p:spPr>
          <a:xfrm>
            <a:off x="1371600" y="685800"/>
            <a:ext cx="3282695" cy="1485900"/>
          </a:xfrm>
        </p:spPr>
        <p:txBody>
          <a:bodyPr>
            <a:normAutofit/>
          </a:bodyPr>
          <a:lstStyle/>
          <a:p>
            <a:r>
              <a:rPr lang="en-US" sz="2400" cap="all"/>
              <a:t>Notification Lambda</a:t>
            </a:r>
            <a:br>
              <a:rPr lang="en-US" sz="2400" cap="all"/>
            </a:br>
            <a:r>
              <a:rPr lang="en-US" sz="2400" cap="all"/>
              <a:t>(Schedule updates triggered by catalogue update)</a:t>
            </a:r>
            <a:endParaRPr lang="en-GB" sz="2400"/>
          </a:p>
        </p:txBody>
      </p:sp>
      <p:sp>
        <p:nvSpPr>
          <p:cNvPr id="3" name="Content Placeholder 2">
            <a:extLst>
              <a:ext uri="{FF2B5EF4-FFF2-40B4-BE49-F238E27FC236}">
                <a16:creationId xmlns:a16="http://schemas.microsoft.com/office/drawing/2014/main" id="{9A8CBCBB-2938-4576-79E6-3D7C6A4C06D0}"/>
              </a:ext>
            </a:extLst>
          </p:cNvPr>
          <p:cNvSpPr>
            <a:spLocks noGrp="1"/>
          </p:cNvSpPr>
          <p:nvPr>
            <p:ph idx="1"/>
          </p:nvPr>
        </p:nvSpPr>
        <p:spPr>
          <a:xfrm>
            <a:off x="1371600" y="2286000"/>
            <a:ext cx="3282694" cy="3581400"/>
          </a:xfrm>
        </p:spPr>
        <p:txBody>
          <a:bodyPr>
            <a:normAutofit/>
          </a:bodyPr>
          <a:lstStyle/>
          <a:p>
            <a:r>
              <a:rPr lang="en-GB" sz="1700"/>
              <a:t>With schedule updates now being done concurrently, errors handling must be changed.</a:t>
            </a:r>
          </a:p>
          <a:p>
            <a:r>
              <a:rPr lang="en-GB" sz="1700"/>
              <a:t>If 1 schedule out of 10 fail, we don’t want to re-process everything again.</a:t>
            </a:r>
          </a:p>
          <a:p>
            <a:r>
              <a:rPr lang="en-GB" sz="1700"/>
              <a:t>For this an extra SNS that feeds into the schedule generator SQS was added to requeue any schedules events that fail.</a:t>
            </a:r>
          </a:p>
        </p:txBody>
      </p:sp>
      <p:pic>
        <p:nvPicPr>
          <p:cNvPr id="7" name="Picture 6" descr="A diagram of a process&#10;&#10;Description automatically generated">
            <a:extLst>
              <a:ext uri="{FF2B5EF4-FFF2-40B4-BE49-F238E27FC236}">
                <a16:creationId xmlns:a16="http://schemas.microsoft.com/office/drawing/2014/main" id="{ED7AD27D-2CB3-3275-6443-9C4363FBBA02}"/>
              </a:ext>
            </a:extLst>
          </p:cNvPr>
          <p:cNvPicPr>
            <a:picLocks noChangeAspect="1"/>
          </p:cNvPicPr>
          <p:nvPr/>
        </p:nvPicPr>
        <p:blipFill>
          <a:blip r:embed="rId2"/>
          <a:stretch>
            <a:fillRect/>
          </a:stretch>
        </p:blipFill>
        <p:spPr>
          <a:xfrm>
            <a:off x="5031467" y="1191666"/>
            <a:ext cx="6517065" cy="4154627"/>
          </a:xfrm>
          <a:prstGeom prst="rect">
            <a:avLst/>
          </a:prstGeom>
        </p:spPr>
      </p:pic>
    </p:spTree>
    <p:extLst>
      <p:ext uri="{BB962C8B-B14F-4D97-AF65-F5344CB8AC3E}">
        <p14:creationId xmlns:p14="http://schemas.microsoft.com/office/powerpoint/2010/main" val="120938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a:xfrm>
            <a:off x="881744" y="631372"/>
            <a:ext cx="3135086" cy="5606142"/>
          </a:xfrm>
        </p:spPr>
        <p:txBody>
          <a:bodyPr>
            <a:normAutofit/>
          </a:bodyPr>
          <a:lstStyle/>
          <a:p>
            <a:r>
              <a:rPr lang="en-GB" dirty="0"/>
              <a:t>Notification Lambda (Challenges)</a:t>
            </a:r>
          </a:p>
        </p:txBody>
      </p:sp>
      <p:sp>
        <p:nvSpPr>
          <p:cNvPr id="10" name="Rectangle 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a:xfrm>
            <a:off x="4741595" y="631371"/>
            <a:ext cx="6797262" cy="3744685"/>
          </a:xfrm>
        </p:spPr>
        <p:txBody>
          <a:bodyPr>
            <a:normAutofit fontScale="92500" lnSpcReduction="10000"/>
          </a:bodyPr>
          <a:lstStyle/>
          <a:p>
            <a:r>
              <a:rPr lang="en-GB" sz="1700" dirty="0"/>
              <a:t>The code had multiple points of complexity, the key ones being:</a:t>
            </a:r>
          </a:p>
          <a:p>
            <a:pPr lvl="1"/>
            <a:r>
              <a:rPr lang="en-GB" sz="1700" dirty="0"/>
              <a:t>Copying data from the catalogue Redis to the schedule Redis.</a:t>
            </a:r>
          </a:p>
          <a:p>
            <a:pPr lvl="1"/>
            <a:r>
              <a:rPr lang="en-GB" sz="1700" dirty="0"/>
              <a:t>Schedule updates triggered via a catalogue update.</a:t>
            </a:r>
          </a:p>
          <a:p>
            <a:r>
              <a:rPr lang="en-GB" sz="1700" dirty="0"/>
              <a:t>The latter of these is now solved but took a long time to develop, with the prior remaining a potential issue. There are potential solutions to this problem that the team has identified.</a:t>
            </a:r>
          </a:p>
          <a:p>
            <a:r>
              <a:rPr lang="en-GB" sz="1700" dirty="0"/>
              <a:t>It became apparent as development began that we would need to run new and old system side-by-side to be safe, with the new system writing its data to a separate key space as to not effect partners on Live, but still allow us to deploy to Live using our CI/CD tools.</a:t>
            </a:r>
          </a:p>
          <a:p>
            <a:r>
              <a:rPr lang="en-GB" sz="1700" dirty="0"/>
              <a:t>The original thought was that if the notification lambda wrote to its own key space everything would be fine. However, it quickly became apparent that without a duplicated ‘notification coldstart’, resetting the data would be very challenging.</a:t>
            </a:r>
          </a:p>
        </p:txBody>
      </p:sp>
      <p:pic>
        <p:nvPicPr>
          <p:cNvPr id="5" name="Picture 4" descr="A diagram of a computer program&#10;&#10;Description automatically generated">
            <a:extLst>
              <a:ext uri="{FF2B5EF4-FFF2-40B4-BE49-F238E27FC236}">
                <a16:creationId xmlns:a16="http://schemas.microsoft.com/office/drawing/2014/main" id="{3EF7B379-EBE2-1745-76EC-A0A7802E2DF1}"/>
              </a:ext>
            </a:extLst>
          </p:cNvPr>
          <p:cNvPicPr>
            <a:picLocks noChangeAspect="1"/>
          </p:cNvPicPr>
          <p:nvPr/>
        </p:nvPicPr>
        <p:blipFill>
          <a:blip r:embed="rId2"/>
          <a:stretch>
            <a:fillRect/>
          </a:stretch>
        </p:blipFill>
        <p:spPr>
          <a:xfrm>
            <a:off x="6131553" y="4550229"/>
            <a:ext cx="4017345" cy="1687285"/>
          </a:xfrm>
          <a:prstGeom prst="rect">
            <a:avLst/>
          </a:prstGeom>
        </p:spPr>
      </p:pic>
    </p:spTree>
    <p:extLst>
      <p:ext uri="{BB962C8B-B14F-4D97-AF65-F5344CB8AC3E}">
        <p14:creationId xmlns:p14="http://schemas.microsoft.com/office/powerpoint/2010/main" val="546260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was determined orphaned if it had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3"/>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a:bodyPr>
          <a:lstStyle/>
          <a:p>
            <a:pPr marL="0" indent="0">
              <a:buNone/>
            </a:pPr>
            <a:r>
              <a:rPr lang="en-GB" dirty="0"/>
              <a:t>We provide APIs, of which we also generate the data,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a:t>
            </a:r>
            <a:r>
              <a:rPr lang="en-GB" dirty="0" err="1"/>
              <a:t>forwhich</a:t>
            </a:r>
            <a:r>
              <a:rPr lang="en-GB" dirty="0"/>
              <a:t> it relies on the catalogue pipelines data.</a:t>
            </a:r>
          </a:p>
        </p:txBody>
      </p:sp>
    </p:spTree>
    <p:extLst>
      <p:ext uri="{BB962C8B-B14F-4D97-AF65-F5344CB8AC3E}">
        <p14:creationId xmlns:p14="http://schemas.microsoft.com/office/powerpoint/2010/main" val="121279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dirty="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Tests, Comparison Tests and Release Strategy</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r>
              <a:rPr lang="en-GB" dirty="0"/>
              <a:t>With two systems running in parallel a switchover strategy needed to be devised.</a:t>
            </a:r>
          </a:p>
          <a:p>
            <a:r>
              <a:rPr lang="en-GB" dirty="0"/>
              <a:t>New integration and comparison tests ran against the new system and its outputs are used to help us gain confidence that the new system is working as expected.</a:t>
            </a:r>
          </a:p>
          <a:p>
            <a:r>
              <a:rPr lang="en-GB" dirty="0"/>
              <a:t>It was decided that if these tests pass continuously for one week, partner could be switched over to the new data set.</a:t>
            </a:r>
          </a:p>
          <a:p>
            <a:r>
              <a:rPr lang="en-GB" dirty="0"/>
              <a:t>Comparison tests of the new and old system would continue to run after switchover to help catch any bugs that may still exist.</a:t>
            </a:r>
          </a:p>
          <a:p>
            <a:r>
              <a:rPr lang="en-GB" dirty="0"/>
              <a:t>After enough time, the old static system and the comparison tests between the new and old system will be retired completely.</a:t>
            </a:r>
          </a:p>
        </p:txBody>
      </p:sp>
    </p:spTree>
    <p:extLst>
      <p:ext uri="{BB962C8B-B14F-4D97-AF65-F5344CB8AC3E}">
        <p14:creationId xmlns:p14="http://schemas.microsoft.com/office/powerpoint/2010/main" val="1402856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40" name="Rectangle 39">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31" name="Content Placeholder 30" descr="A graph on a graph&#10;&#10;Description automatically generated">
            <a:extLst>
              <a:ext uri="{FF2B5EF4-FFF2-40B4-BE49-F238E27FC236}">
                <a16:creationId xmlns:a16="http://schemas.microsoft.com/office/drawing/2014/main" id="{DED693BE-4347-7F66-F2AA-0D51E238BD46}"/>
              </a:ext>
            </a:extLst>
          </p:cNvPr>
          <p:cNvPicPr>
            <a:picLocks noGrp="1" noChangeAspect="1"/>
          </p:cNvPicPr>
          <p:nvPr>
            <p:ph idx="1"/>
          </p:nvPr>
        </p:nvPicPr>
        <p:blipFill rotWithShape="1">
          <a:blip r:embed="rId2"/>
          <a:srcRect t="12814" b="15637"/>
          <a:stretch/>
        </p:blipFill>
        <p:spPr>
          <a:xfrm>
            <a:off x="20" y="10"/>
            <a:ext cx="12191980" cy="4187119"/>
          </a:xfrm>
          <a:prstGeom prst="rect">
            <a:avLst/>
          </a:prstGeom>
        </p:spPr>
      </p:pic>
      <p:sp>
        <p:nvSpPr>
          <p:cNvPr id="42" name="Freeform: Shape 41">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44" name="Freeform: Shape 43">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68471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a line going up&#10;&#10;Description automatically generated">
            <a:extLst>
              <a:ext uri="{FF2B5EF4-FFF2-40B4-BE49-F238E27FC236}">
                <a16:creationId xmlns:a16="http://schemas.microsoft.com/office/drawing/2014/main" id="{475637FE-2C78-8FF4-DA83-63BFD82A4FAD}"/>
              </a:ext>
            </a:extLst>
          </p:cNvPr>
          <p:cNvPicPr>
            <a:picLocks noGrp="1" noChangeAspect="1"/>
          </p:cNvPicPr>
          <p:nvPr>
            <p:ph idx="1"/>
          </p:nvPr>
        </p:nvPicPr>
        <p:blipFill rotWithShape="1">
          <a:blip r:embed="rId2"/>
          <a:srcRect t="14022" b="14800"/>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02530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E3E99714-472A-7CC9-A6A5-0CC7E74CC36C}"/>
              </a:ext>
            </a:extLst>
          </p:cNvPr>
          <p:cNvPicPr>
            <a:picLocks noGrp="1" noChangeAspect="1"/>
          </p:cNvPicPr>
          <p:nvPr>
            <p:ph idx="1"/>
          </p:nvPr>
        </p:nvPicPr>
        <p:blipFill rotWithShape="1">
          <a:blip r:embed="rId2"/>
          <a:srcRect t="22787" b="6035"/>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1029498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with medium confidence">
            <a:extLst>
              <a:ext uri="{FF2B5EF4-FFF2-40B4-BE49-F238E27FC236}">
                <a16:creationId xmlns:a16="http://schemas.microsoft.com/office/drawing/2014/main" id="{C1859751-DE21-7D3A-50A8-FE23D51B67EC}"/>
              </a:ext>
            </a:extLst>
          </p:cNvPr>
          <p:cNvPicPr>
            <a:picLocks noGrp="1" noChangeAspect="1"/>
          </p:cNvPicPr>
          <p:nvPr>
            <p:ph idx="1"/>
          </p:nvPr>
        </p:nvPicPr>
        <p:blipFill rotWithShape="1">
          <a:blip r:embed="rId2"/>
          <a:srcRect t="14297" b="15971"/>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64333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B499FE0F-AD13-4A54-534A-614E019FA7F5}"/>
              </a:ext>
            </a:extLst>
          </p:cNvPr>
          <p:cNvPicPr>
            <a:picLocks noGrp="1" noChangeAspect="1"/>
          </p:cNvPicPr>
          <p:nvPr>
            <p:ph idx="1"/>
          </p:nvPr>
        </p:nvPicPr>
        <p:blipFill rotWithShape="1">
          <a:blip r:embed="rId2"/>
          <a:srcRect t="21643" b="5286"/>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278915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56B0A119-FBC8-C6A6-7002-76AAE0B85EDC}"/>
              </a:ext>
            </a:extLst>
          </p:cNvPr>
          <p:cNvPicPr>
            <a:picLocks noGrp="1" noChangeAspect="1"/>
          </p:cNvPicPr>
          <p:nvPr>
            <p:ph idx="1"/>
          </p:nvPr>
        </p:nvPicPr>
        <p:blipFill rotWithShape="1">
          <a:blip r:embed="rId2"/>
          <a:srcRect t="8907" b="18409"/>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280380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B36C-7277-9803-7B7F-4D4F3271D24F}"/>
              </a:ext>
            </a:extLst>
          </p:cNvPr>
          <p:cNvSpPr>
            <a:spLocks noGrp="1"/>
          </p:cNvSpPr>
          <p:nvPr>
            <p:ph type="title"/>
          </p:nvPr>
        </p:nvSpPr>
        <p:spPr>
          <a:xfrm>
            <a:off x="881744" y="631372"/>
            <a:ext cx="3135086" cy="5606142"/>
          </a:xfrm>
        </p:spPr>
        <p:txBody>
          <a:bodyPr vert="horz" lIns="91440" tIns="45720" rIns="91440" bIns="45720" rtlCol="0" anchor="t">
            <a:normAutofit/>
          </a:bodyPr>
          <a:lstStyle/>
          <a:p>
            <a:r>
              <a:rPr lang="en-US"/>
              <a:t>Outputs (Dashboard)</a:t>
            </a:r>
          </a:p>
        </p:txBody>
      </p:sp>
      <p:sp>
        <p:nvSpPr>
          <p:cNvPr id="21" name="Rectangle 20">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TextBox 5">
            <a:extLst>
              <a:ext uri="{FF2B5EF4-FFF2-40B4-BE49-F238E27FC236}">
                <a16:creationId xmlns:a16="http://schemas.microsoft.com/office/drawing/2014/main" id="{CAF9A796-D14C-008C-59DC-FD5F44AE5018}"/>
              </a:ext>
            </a:extLst>
          </p:cNvPr>
          <p:cNvSpPr txBox="1"/>
          <p:nvPr/>
        </p:nvSpPr>
        <p:spPr>
          <a:xfrm>
            <a:off x="5657806" y="772422"/>
            <a:ext cx="5034731" cy="2656578"/>
          </a:xfrm>
          <a:prstGeom prst="rect">
            <a:avLst/>
          </a:prstGeom>
        </p:spPr>
        <p:txBody>
          <a:bodyPr vert="horz" lIns="91440" tIns="45720" rIns="91440" bIns="45720" rtlCol="0">
            <a:normAutofit/>
          </a:bodyPr>
          <a:lstStyle/>
          <a:p>
            <a:r>
              <a:rPr lang="en-GB" sz="1800" b="0" dirty="0" err="1">
                <a:solidFill>
                  <a:srgbClr val="7A3E9D"/>
                </a:solidFill>
                <a:effectLst/>
                <a:latin typeface="Menlo" panose="020B0609030804020204" pitchFamily="49" charset="0"/>
              </a:rPr>
              <a:t>monitoring</a:t>
            </a:r>
            <a:r>
              <a:rPr lang="en-GB" sz="1800" b="0" dirty="0" err="1">
                <a:solidFill>
                  <a:srgbClr val="777777"/>
                </a:solidFill>
                <a:effectLst/>
                <a:latin typeface="Menlo" panose="020B0609030804020204" pitchFamily="49" charset="0"/>
              </a:rPr>
              <a:t>.</a:t>
            </a:r>
            <a:r>
              <a:rPr lang="en-GB" sz="1800" b="1" dirty="0" err="1">
                <a:solidFill>
                  <a:srgbClr val="AA3731"/>
                </a:solidFill>
                <a:effectLst/>
                <a:latin typeface="Menlo" panose="020B0609030804020204" pitchFamily="49" charset="0"/>
              </a:rPr>
              <a:t>collect</a:t>
            </a:r>
            <a:r>
              <a:rPr lang="en-GB" sz="1800" b="0" dirty="0">
                <a:solidFill>
                  <a:srgbClr val="333333"/>
                </a:solidFill>
                <a:effectLst/>
                <a:latin typeface="Menlo" panose="020B0609030804020204" pitchFamily="49" charset="0"/>
              </a:rPr>
              <a: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typeId</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Processing</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result</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throughput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dimensions</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ObjType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err="1">
                <a:solidFill>
                  <a:srgbClr val="448C27"/>
                </a:solidFill>
                <a:effectLst/>
                <a:latin typeface="Menlo" panose="020B0609030804020204" pitchFamily="49" charset="0"/>
              </a:rPr>
              <a:t>service_schedule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EventType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Delete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value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9C5D27"/>
                </a:solidFill>
                <a:effectLst/>
                <a:latin typeface="Menlo" panose="020B0609030804020204" pitchFamily="49" charset="0"/>
              </a:rPr>
              <a:t>1</a:t>
            </a:r>
            <a:endParaRPr lang="en-GB" sz="1800" dirty="0">
              <a:solidFill>
                <a:srgbClr val="333333"/>
              </a:solidFill>
              <a:latin typeface="Menlo" panose="020B0609030804020204" pitchFamily="49" charset="0"/>
            </a:endParaRPr>
          </a:p>
          <a:p>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a:t>
            </a:r>
          </a:p>
        </p:txBody>
      </p:sp>
      <p:pic>
        <p:nvPicPr>
          <p:cNvPr id="5" name="Content Placeholder 4" descr="A screenshot of a computer&#10;&#10;Description automatically generated">
            <a:extLst>
              <a:ext uri="{FF2B5EF4-FFF2-40B4-BE49-F238E27FC236}">
                <a16:creationId xmlns:a16="http://schemas.microsoft.com/office/drawing/2014/main" id="{7E2EA46C-D291-5514-935C-CAFEF314E8CB}"/>
              </a:ext>
            </a:extLst>
          </p:cNvPr>
          <p:cNvPicPr>
            <a:picLocks noGrp="1" noChangeAspect="1"/>
          </p:cNvPicPr>
          <p:nvPr>
            <p:ph idx="1"/>
          </p:nvPr>
        </p:nvPicPr>
        <p:blipFill>
          <a:blip r:embed="rId2"/>
          <a:stretch>
            <a:fillRect/>
          </a:stretch>
        </p:blipFill>
        <p:spPr>
          <a:xfrm>
            <a:off x="1593395" y="3735421"/>
            <a:ext cx="9716861" cy="2502093"/>
          </a:xfrm>
          <a:prstGeom prst="rect">
            <a:avLst/>
          </a:prstGeom>
        </p:spPr>
      </p:pic>
    </p:spTree>
    <p:extLst>
      <p:ext uri="{BB962C8B-B14F-4D97-AF65-F5344CB8AC3E}">
        <p14:creationId xmlns:p14="http://schemas.microsoft.com/office/powerpoint/2010/main" val="123806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370-ECA3-14DE-5DE7-7A643251D868}"/>
              </a:ext>
            </a:extLst>
          </p:cNvPr>
          <p:cNvSpPr>
            <a:spLocks noGrp="1"/>
          </p:cNvSpPr>
          <p:nvPr>
            <p:ph type="title"/>
          </p:nvPr>
        </p:nvSpPr>
        <p:spPr/>
        <p:txBody>
          <a:bodyPr/>
          <a:lstStyle/>
          <a:p>
            <a:r>
              <a:rPr lang="en-GB"/>
              <a:t>Outputs (Final Architecture)</a:t>
            </a:r>
            <a:endParaRPr lang="en-GB" dirty="0"/>
          </a:p>
        </p:txBody>
      </p:sp>
      <p:pic>
        <p:nvPicPr>
          <p:cNvPr id="5" name="Content Placeholder 4" descr="A diagram of a company&#10;&#10;Description automatically generated">
            <a:extLst>
              <a:ext uri="{FF2B5EF4-FFF2-40B4-BE49-F238E27FC236}">
                <a16:creationId xmlns:a16="http://schemas.microsoft.com/office/drawing/2014/main" id="{FFF4F324-B3ED-9341-D2CD-5278DBE2E51C}"/>
              </a:ext>
            </a:extLst>
          </p:cNvPr>
          <p:cNvPicPr>
            <a:picLocks noGrp="1" noChangeAspect="1"/>
          </p:cNvPicPr>
          <p:nvPr>
            <p:ph idx="1"/>
          </p:nvPr>
        </p:nvPicPr>
        <p:blipFill>
          <a:blip r:embed="rId2"/>
          <a:stretch>
            <a:fillRect/>
          </a:stretch>
        </p:blipFill>
        <p:spPr>
          <a:xfrm>
            <a:off x="1272992" y="1507787"/>
            <a:ext cx="9798416" cy="4795736"/>
          </a:xfrm>
        </p:spPr>
      </p:pic>
    </p:spTree>
    <p:extLst>
      <p:ext uri="{BB962C8B-B14F-4D97-AF65-F5344CB8AC3E}">
        <p14:creationId xmlns:p14="http://schemas.microsoft.com/office/powerpoint/2010/main" val="1297424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6D570-708B-4F25-BEBE-11ED50056E32}"/>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(Code)</a:t>
            </a:r>
          </a:p>
        </p:txBody>
      </p:sp>
      <p:pic>
        <p:nvPicPr>
          <p:cNvPr id="5" name="Content Placeholder 4" descr="A screenshot of a computer&#10;&#10;Description automatically generated">
            <a:extLst>
              <a:ext uri="{FF2B5EF4-FFF2-40B4-BE49-F238E27FC236}">
                <a16:creationId xmlns:a16="http://schemas.microsoft.com/office/drawing/2014/main" id="{E4CB320F-153B-93BF-88F1-0C0F35FD292D}"/>
              </a:ext>
            </a:extLst>
          </p:cNvPr>
          <p:cNvPicPr>
            <a:picLocks noGrp="1" noChangeAspect="1"/>
          </p:cNvPicPr>
          <p:nvPr>
            <p:ph idx="1"/>
          </p:nvPr>
        </p:nvPicPr>
        <p:blipFill>
          <a:blip r:embed="rId2"/>
          <a:stretch>
            <a:fillRect/>
          </a:stretch>
        </p:blipFill>
        <p:spPr>
          <a:xfrm>
            <a:off x="643466" y="914540"/>
            <a:ext cx="5130799" cy="300151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E82B7F-70FD-9584-A249-5350113F9DF0}"/>
              </a:ext>
            </a:extLst>
          </p:cNvPr>
          <p:cNvPicPr>
            <a:picLocks noChangeAspect="1"/>
          </p:cNvPicPr>
          <p:nvPr/>
        </p:nvPicPr>
        <p:blipFill>
          <a:blip r:embed="rId3"/>
          <a:stretch>
            <a:fillRect/>
          </a:stretch>
        </p:blipFill>
        <p:spPr>
          <a:xfrm>
            <a:off x="6417733" y="991502"/>
            <a:ext cx="5130799" cy="284759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80257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normAutofit fontScale="85000" lnSpcReduction="20000"/>
          </a:bodyPr>
          <a:lstStyle/>
          <a:p>
            <a:r>
              <a:rPr lang="en-GB" dirty="0"/>
              <a:t>The current system is hard to parallelise due to the shared broadcasts list contained in the episode.</a:t>
            </a:r>
          </a:p>
          <a:p>
            <a:r>
              <a:rPr lang="en-GB" dirty="0"/>
              <a:t>Even with this being pulled out into a separate Redis key, race conditions can still destroy the integrity of the data.</a:t>
            </a:r>
          </a:p>
          <a:p>
            <a:r>
              <a:rPr lang="en-GB" dirty="0"/>
              <a:t>This could easily get out of sync if parallelised updates interfere with one another. This is would primarily be caused by a catalogue and schedule update that are linked to one another being processed at the same time.</a:t>
            </a:r>
          </a:p>
          <a:p>
            <a:pPr marL="0" indent="0">
              <a:buNone/>
            </a:pPr>
            <a:endParaRPr lang="en-GB" dirty="0"/>
          </a:p>
          <a:p>
            <a:pPr marL="0" indent="0">
              <a:buNone/>
            </a:pPr>
            <a:endParaRPr lang="en-GB" dirty="0"/>
          </a:p>
          <a:p>
            <a:pPr marL="0" indent="0">
              <a:buNone/>
            </a:pPr>
            <a:endParaRPr lang="en-GB" dirty="0"/>
          </a:p>
          <a:p>
            <a:r>
              <a:rPr lang="en-GB" dirty="0"/>
              <a:t>So, we need a way to ensure that data is not being written back to the store after another change has beaten it in processing.</a:t>
            </a:r>
          </a:p>
          <a:p>
            <a:pPr marL="0" indent="0">
              <a:buNone/>
            </a:pPr>
            <a:endParaRPr lang="en-GB" dirty="0"/>
          </a:p>
          <a:p>
            <a:pPr marL="0" indent="0">
              <a:buNone/>
            </a:pPr>
            <a:endParaRPr lang="en-GB" dirty="0"/>
          </a:p>
        </p:txBody>
      </p:sp>
      <p:pic>
        <p:nvPicPr>
          <p:cNvPr id="5" name="Picture 4" descr="A screenshot of a computer program&#10;&#10;Description automatically generated">
            <a:extLst>
              <a:ext uri="{FF2B5EF4-FFF2-40B4-BE49-F238E27FC236}">
                <a16:creationId xmlns:a16="http://schemas.microsoft.com/office/drawing/2014/main" id="{C59168A0-6B71-960F-6805-1BEAD890BD8B}"/>
              </a:ext>
            </a:extLst>
          </p:cNvPr>
          <p:cNvPicPr>
            <a:picLocks noChangeAspect="1"/>
          </p:cNvPicPr>
          <p:nvPr/>
        </p:nvPicPr>
        <p:blipFill>
          <a:blip r:embed="rId2"/>
          <a:stretch>
            <a:fillRect/>
          </a:stretch>
        </p:blipFill>
        <p:spPr>
          <a:xfrm>
            <a:off x="5875111" y="3880549"/>
            <a:ext cx="4004180" cy="1092200"/>
          </a:xfrm>
          <a:prstGeom prst="rect">
            <a:avLst/>
          </a:prstGeom>
        </p:spPr>
      </p:pic>
    </p:spTree>
    <p:extLst>
      <p:ext uri="{BB962C8B-B14F-4D97-AF65-F5344CB8AC3E}">
        <p14:creationId xmlns:p14="http://schemas.microsoft.com/office/powerpoint/2010/main" val="1428661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F7A89-0189-449D-EE14-592F0B288987}"/>
              </a:ext>
            </a:extLst>
          </p:cNvPr>
          <p:cNvSpPr>
            <a:spLocks noGrp="1"/>
          </p:cNvSpPr>
          <p:nvPr>
            <p:ph type="title"/>
          </p:nvPr>
        </p:nvSpPr>
        <p:spPr>
          <a:xfrm>
            <a:off x="5100824" y="685800"/>
            <a:ext cx="6176776" cy="1485900"/>
          </a:xfrm>
        </p:spPr>
        <p:txBody>
          <a:bodyPr>
            <a:normAutofit/>
          </a:bodyPr>
          <a:lstStyle/>
          <a:p>
            <a:r>
              <a:rPr lang="en-GB" sz="3400" dirty="0"/>
              <a:t>Future Work</a:t>
            </a:r>
            <a:br>
              <a:rPr lang="en-GB" sz="3400" dirty="0"/>
            </a:br>
            <a:r>
              <a:rPr lang="en-GB" sz="3400" dirty="0"/>
              <a:t>(Allow Parallelisation of Notifications)</a:t>
            </a:r>
          </a:p>
        </p:txBody>
      </p:sp>
      <p:pic>
        <p:nvPicPr>
          <p:cNvPr id="7" name="Picture 6" descr="A diagram of a process&#10;&#10;Description automatically generated">
            <a:extLst>
              <a:ext uri="{FF2B5EF4-FFF2-40B4-BE49-F238E27FC236}">
                <a16:creationId xmlns:a16="http://schemas.microsoft.com/office/drawing/2014/main" id="{BA6B77D9-2B0F-4145-A515-717406D5D17A}"/>
              </a:ext>
            </a:extLst>
          </p:cNvPr>
          <p:cNvPicPr>
            <a:picLocks noChangeAspect="1"/>
          </p:cNvPicPr>
          <p:nvPr/>
        </p:nvPicPr>
        <p:blipFill>
          <a:blip r:embed="rId2"/>
          <a:stretch>
            <a:fillRect/>
          </a:stretch>
        </p:blipFill>
        <p:spPr>
          <a:xfrm>
            <a:off x="634276" y="754261"/>
            <a:ext cx="3093388" cy="5348726"/>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C2ADDDF8-FBDE-B607-724E-E68804F198B7}"/>
              </a:ext>
            </a:extLst>
          </p:cNvPr>
          <p:cNvSpPr>
            <a:spLocks noGrp="1"/>
          </p:cNvSpPr>
          <p:nvPr>
            <p:ph idx="1"/>
          </p:nvPr>
        </p:nvSpPr>
        <p:spPr>
          <a:xfrm>
            <a:off x="5100824" y="2286000"/>
            <a:ext cx="6176776" cy="3581400"/>
          </a:xfrm>
        </p:spPr>
        <p:txBody>
          <a:bodyPr>
            <a:normAutofit/>
          </a:bodyPr>
          <a:lstStyle/>
          <a:p>
            <a:r>
              <a:rPr lang="en-GB" sz="1700"/>
              <a:t>DynamoDB could be used alongside it’s optimistic locking features to maintain data integrity when writing to the store.</a:t>
            </a:r>
          </a:p>
          <a:p>
            <a:r>
              <a:rPr lang="en-GB" sz="1700"/>
              <a:t>DynamoDB could also help stop updates that have nothing to do with schedules triggering a schedule generator run.</a:t>
            </a:r>
          </a:p>
          <a:p>
            <a:r>
              <a:rPr lang="en-GB" sz="1700"/>
              <a:t>This could also lower the complexity, with the broadcast list now stored separately there would be an argument to no longer copy data over from the catalogue Redis to the schedules Redis. This would drastically lower the complexity of the schedule generator code.</a:t>
            </a:r>
          </a:p>
        </p:txBody>
      </p:sp>
    </p:spTree>
    <p:extLst>
      <p:ext uri="{BB962C8B-B14F-4D97-AF65-F5344CB8AC3E}">
        <p14:creationId xmlns:p14="http://schemas.microsoft.com/office/powerpoint/2010/main" val="426370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855-5647-B5A3-DA20-A077E4D41EBD}"/>
              </a:ext>
            </a:extLst>
          </p:cNvPr>
          <p:cNvSpPr>
            <a:spLocks noGrp="1"/>
          </p:cNvSpPr>
          <p:nvPr>
            <p:ph type="title"/>
          </p:nvPr>
        </p:nvSpPr>
        <p:spPr>
          <a:xfrm>
            <a:off x="1371600" y="685800"/>
            <a:ext cx="9601200" cy="1485900"/>
          </a:xfrm>
        </p:spPr>
        <p:txBody>
          <a:bodyPr>
            <a:normAutofit/>
          </a:bodyPr>
          <a:lstStyle/>
          <a:p>
            <a:r>
              <a:rPr lang="en-GB"/>
              <a:t>Future Work</a:t>
            </a:r>
            <a:br>
              <a:rPr lang="en-GB"/>
            </a:br>
            <a:r>
              <a:rPr lang="en-GB"/>
              <a:t>(Allow Parallelisation of Notifications)</a:t>
            </a:r>
            <a:endParaRPr lang="en-GB" dirty="0"/>
          </a:p>
        </p:txBody>
      </p:sp>
      <p:pic>
        <p:nvPicPr>
          <p:cNvPr id="7" name="Content Placeholder 6" descr="A diagram of a software company&#10;&#10;Description automatically generated">
            <a:extLst>
              <a:ext uri="{FF2B5EF4-FFF2-40B4-BE49-F238E27FC236}">
                <a16:creationId xmlns:a16="http://schemas.microsoft.com/office/drawing/2014/main" id="{DA3C6EE6-FA89-BA0F-4E2B-3057FEEC43B6}"/>
              </a:ext>
            </a:extLst>
          </p:cNvPr>
          <p:cNvPicPr>
            <a:picLocks noChangeAspect="1"/>
          </p:cNvPicPr>
          <p:nvPr/>
        </p:nvPicPr>
        <p:blipFill>
          <a:blip r:embed="rId2"/>
          <a:stretch>
            <a:fillRect/>
          </a:stretch>
        </p:blipFill>
        <p:spPr>
          <a:xfrm>
            <a:off x="2159350" y="3053728"/>
            <a:ext cx="8025695" cy="3581400"/>
          </a:xfrm>
          <a:prstGeom prst="rect">
            <a:avLst/>
          </a:prstGeom>
        </p:spPr>
      </p:pic>
      <p:graphicFrame>
        <p:nvGraphicFramePr>
          <p:cNvPr id="8" name="Content Placeholder 4">
            <a:extLst>
              <a:ext uri="{FF2B5EF4-FFF2-40B4-BE49-F238E27FC236}">
                <a16:creationId xmlns:a16="http://schemas.microsoft.com/office/drawing/2014/main" id="{351681B6-1591-4B46-45E2-9562DC07BE85}"/>
              </a:ext>
            </a:extLst>
          </p:cNvPr>
          <p:cNvGraphicFramePr>
            <a:graphicFrameLocks/>
          </p:cNvGraphicFramePr>
          <p:nvPr>
            <p:extLst>
              <p:ext uri="{D42A27DB-BD31-4B8C-83A1-F6EECF244321}">
                <p14:modId xmlns:p14="http://schemas.microsoft.com/office/powerpoint/2010/main" val="1123725400"/>
              </p:ext>
            </p:extLst>
          </p:nvPr>
        </p:nvGraphicFramePr>
        <p:xfrm>
          <a:off x="1371600" y="1964984"/>
          <a:ext cx="9601197" cy="1010920"/>
        </p:xfrm>
        <a:graphic>
          <a:graphicData uri="http://schemas.openxmlformats.org/drawingml/2006/table">
            <a:tbl>
              <a:tblPr firstRow="1" bandRow="1">
                <a:tableStyleId>{5C22544A-7EE6-4342-B048-85BDC9FD1C3A}</a:tableStyleId>
              </a:tblPr>
              <a:tblGrid>
                <a:gridCol w="3200399">
                  <a:extLst>
                    <a:ext uri="{9D8B030D-6E8A-4147-A177-3AD203B41FA5}">
                      <a16:colId xmlns:a16="http://schemas.microsoft.com/office/drawing/2014/main" val="430560532"/>
                    </a:ext>
                  </a:extLst>
                </a:gridCol>
                <a:gridCol w="3200399">
                  <a:extLst>
                    <a:ext uri="{9D8B030D-6E8A-4147-A177-3AD203B41FA5}">
                      <a16:colId xmlns:a16="http://schemas.microsoft.com/office/drawing/2014/main" val="2104325120"/>
                    </a:ext>
                  </a:extLst>
                </a:gridCol>
                <a:gridCol w="3200399">
                  <a:extLst>
                    <a:ext uri="{9D8B030D-6E8A-4147-A177-3AD203B41FA5}">
                      <a16:colId xmlns:a16="http://schemas.microsoft.com/office/drawing/2014/main" val="2795617333"/>
                    </a:ext>
                  </a:extLst>
                </a:gridCol>
              </a:tblGrid>
              <a:tr h="370840">
                <a:tc>
                  <a:txBody>
                    <a:bodyPr/>
                    <a:lstStyle/>
                    <a:p>
                      <a:r>
                        <a:rPr lang="en-GB" dirty="0"/>
                        <a:t>Id (</a:t>
                      </a:r>
                      <a:r>
                        <a:rPr lang="en-GB" dirty="0" err="1"/>
                        <a:t>Pid</a:t>
                      </a:r>
                      <a:r>
                        <a:rPr lang="en-GB" dirty="0"/>
                        <a:t>)</a:t>
                      </a:r>
                    </a:p>
                  </a:txBody>
                  <a:tcPr/>
                </a:tc>
                <a:tc>
                  <a:txBody>
                    <a:bodyPr/>
                    <a:lstStyle/>
                    <a:p>
                      <a:r>
                        <a:rPr lang="en-GB" dirty="0"/>
                        <a:t>Associations</a:t>
                      </a:r>
                    </a:p>
                  </a:txBody>
                  <a:tcPr/>
                </a:tc>
                <a:tc>
                  <a:txBody>
                    <a:bodyPr/>
                    <a:lstStyle/>
                    <a:p>
                      <a:r>
                        <a:rPr lang="en-GB" dirty="0"/>
                        <a:t>Version</a:t>
                      </a:r>
                    </a:p>
                  </a:txBody>
                  <a:tcPr/>
                </a:tc>
                <a:extLst>
                  <a:ext uri="{0D108BD9-81ED-4DB2-BD59-A6C34878D82A}">
                    <a16:rowId xmlns:a16="http://schemas.microsoft.com/office/drawing/2014/main" val="3963958155"/>
                  </a:ext>
                </a:extLst>
              </a:tr>
              <a:tr h="370840">
                <a:tc>
                  <a:txBody>
                    <a:bodyPr/>
                    <a:lstStyle/>
                    <a:p>
                      <a:r>
                        <a:rPr lang="en-GB" dirty="0"/>
                        <a:t>Unique identifier for catalogue item.</a:t>
                      </a:r>
                    </a:p>
                  </a:txBody>
                  <a:tcPr/>
                </a:tc>
                <a:tc>
                  <a:txBody>
                    <a:bodyPr/>
                    <a:lstStyle/>
                    <a:p>
                      <a:pPr marL="285750" indent="-285750">
                        <a:buFont typeface="Arial" panose="020B0604020202020204" pitchFamily="34" charset="0"/>
                        <a:buChar char="•"/>
                      </a:pPr>
                      <a:r>
                        <a:rPr lang="en-GB" dirty="0"/>
                        <a:t>For episodes -&gt; schedules</a:t>
                      </a:r>
                    </a:p>
                    <a:p>
                      <a:pPr marL="285750" indent="-285750">
                        <a:buFont typeface="Arial" panose="020B0604020202020204" pitchFamily="34" charset="0"/>
                        <a:buChar char="•"/>
                      </a:pPr>
                      <a:r>
                        <a:rPr lang="en-GB" dirty="0"/>
                        <a:t>For ancestors -&gt; children</a:t>
                      </a:r>
                    </a:p>
                  </a:txBody>
                  <a:tcPr/>
                </a:tc>
                <a:tc>
                  <a:txBody>
                    <a:bodyPr/>
                    <a:lstStyle/>
                    <a:p>
                      <a:r>
                        <a:rPr lang="en-GB" dirty="0"/>
                        <a:t>Column used to optimistically lock.</a:t>
                      </a:r>
                    </a:p>
                  </a:txBody>
                  <a:tcPr/>
                </a:tc>
                <a:extLst>
                  <a:ext uri="{0D108BD9-81ED-4DB2-BD59-A6C34878D82A}">
                    <a16:rowId xmlns:a16="http://schemas.microsoft.com/office/drawing/2014/main" val="2761157464"/>
                  </a:ext>
                </a:extLst>
              </a:tr>
            </a:tbl>
          </a:graphicData>
        </a:graphic>
      </p:graphicFrame>
    </p:spTree>
    <p:extLst>
      <p:ext uri="{BB962C8B-B14F-4D97-AF65-F5344CB8AC3E}">
        <p14:creationId xmlns:p14="http://schemas.microsoft.com/office/powerpoint/2010/main" val="1871954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a:xfrm>
            <a:off x="8471424" y="1110882"/>
            <a:ext cx="3053039" cy="1060817"/>
          </a:xfrm>
        </p:spPr>
        <p:txBody>
          <a:bodyPr anchor="b">
            <a:normAutofit/>
          </a:bodyPr>
          <a:lstStyle/>
          <a:p>
            <a:r>
              <a:rPr lang="en-GB" sz="2000" dirty="0"/>
              <a:t>Future Work</a:t>
            </a:r>
            <a:br>
              <a:rPr lang="en-GB" sz="2000" dirty="0"/>
            </a:br>
            <a:r>
              <a:rPr lang="en-GB" sz="2000" dirty="0"/>
              <a:t>(Changesets/Notifications to Partners)</a:t>
            </a:r>
          </a:p>
        </p:txBody>
      </p:sp>
      <p:pic>
        <p:nvPicPr>
          <p:cNvPr id="5" name="Picture 4" descr="A diagram of a software project&#10;&#10;Description automatically generated">
            <a:extLst>
              <a:ext uri="{FF2B5EF4-FFF2-40B4-BE49-F238E27FC236}">
                <a16:creationId xmlns:a16="http://schemas.microsoft.com/office/drawing/2014/main" id="{C3E788ED-6DB2-86CC-2155-FE3CAF6ABEB6}"/>
              </a:ext>
            </a:extLst>
          </p:cNvPr>
          <p:cNvPicPr>
            <a:picLocks noChangeAspect="1"/>
          </p:cNvPicPr>
          <p:nvPr/>
        </p:nvPicPr>
        <p:blipFill>
          <a:blip r:embed="rId2"/>
          <a:stretch>
            <a:fillRect/>
          </a:stretch>
        </p:blipFill>
        <p:spPr>
          <a:xfrm>
            <a:off x="1560899" y="640080"/>
            <a:ext cx="5047132" cy="5577840"/>
          </a:xfrm>
          <a:prstGeom prst="rect">
            <a:avLst/>
          </a:prstGeom>
        </p:spPr>
      </p:pic>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a:xfrm>
            <a:off x="8471423" y="2286000"/>
            <a:ext cx="3053039" cy="3931920"/>
          </a:xfrm>
        </p:spPr>
        <p:txBody>
          <a:bodyPr>
            <a:normAutofit/>
          </a:bodyPr>
          <a:lstStyle/>
          <a:p>
            <a:r>
              <a:rPr lang="en-GB" sz="1600" dirty="0"/>
              <a:t>The current system updates our partner facing store, however, does not alert partners that data has changed.</a:t>
            </a:r>
          </a:p>
          <a:p>
            <a:r>
              <a:rPr lang="en-GB" sz="1600" dirty="0"/>
              <a:t>This can result in partner UI being of date, until the partner re-requests the data.</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77BD7-EC75-B6BD-AC07-86B83D6159EC}"/>
              </a:ext>
            </a:extLst>
          </p:cNvPr>
          <p:cNvSpPr>
            <a:spLocks noGrp="1"/>
          </p:cNvSpPr>
          <p:nvPr>
            <p:ph type="title"/>
          </p:nvPr>
        </p:nvSpPr>
        <p:spPr>
          <a:xfrm>
            <a:off x="1021750" y="4278245"/>
            <a:ext cx="4913384" cy="1762969"/>
          </a:xfrm>
        </p:spPr>
        <p:txBody>
          <a:bodyPr>
            <a:normAutofit/>
          </a:bodyPr>
          <a:lstStyle/>
          <a:p>
            <a:r>
              <a:rPr lang="en-GB" sz="3100"/>
              <a:t>Future Work</a:t>
            </a:r>
            <a:br>
              <a:rPr lang="en-GB" sz="3100"/>
            </a:br>
            <a:r>
              <a:rPr lang="en-GB" sz="3100"/>
              <a:t>(Changesets/Notifications to Partners)</a:t>
            </a:r>
          </a:p>
        </p:txBody>
      </p:sp>
      <p:pic>
        <p:nvPicPr>
          <p:cNvPr id="5" name="Content Placeholder 4" descr="A diagram of software development&#10;&#10;Description automatically generated">
            <a:extLst>
              <a:ext uri="{FF2B5EF4-FFF2-40B4-BE49-F238E27FC236}">
                <a16:creationId xmlns:a16="http://schemas.microsoft.com/office/drawing/2014/main" id="{D49A2110-3246-78C2-FD7A-1922BDD1D38E}"/>
              </a:ext>
            </a:extLst>
          </p:cNvPr>
          <p:cNvPicPr>
            <a:picLocks noChangeAspect="1"/>
          </p:cNvPicPr>
          <p:nvPr/>
        </p:nvPicPr>
        <p:blipFill>
          <a:blip r:embed="rId2"/>
          <a:stretch>
            <a:fillRect/>
          </a:stretch>
        </p:blipFill>
        <p:spPr>
          <a:xfrm>
            <a:off x="643466" y="1074473"/>
            <a:ext cx="5291668" cy="2050521"/>
          </a:xfrm>
          <a:prstGeom prst="rect">
            <a:avLst/>
          </a:prstGeom>
        </p:spPr>
      </p:pic>
      <p:pic>
        <p:nvPicPr>
          <p:cNvPr id="7" name="Picture 6" descr="A diagram of a process&#10;&#10;Description automatically generated">
            <a:extLst>
              <a:ext uri="{FF2B5EF4-FFF2-40B4-BE49-F238E27FC236}">
                <a16:creationId xmlns:a16="http://schemas.microsoft.com/office/drawing/2014/main" id="{B07CBBCF-CB04-A1EA-7347-DA1428F854DD}"/>
              </a:ext>
            </a:extLst>
          </p:cNvPr>
          <p:cNvPicPr>
            <a:picLocks noChangeAspect="1"/>
          </p:cNvPicPr>
          <p:nvPr/>
        </p:nvPicPr>
        <p:blipFill>
          <a:blip r:embed="rId3"/>
          <a:stretch>
            <a:fillRect/>
          </a:stretch>
        </p:blipFill>
        <p:spPr>
          <a:xfrm>
            <a:off x="6256865" y="849577"/>
            <a:ext cx="5291667" cy="2500312"/>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1" name="Content Placeholder 10">
            <a:extLst>
              <a:ext uri="{FF2B5EF4-FFF2-40B4-BE49-F238E27FC236}">
                <a16:creationId xmlns:a16="http://schemas.microsoft.com/office/drawing/2014/main" id="{F5068962-9CDE-13AF-3EAE-8F6C06B6D588}"/>
              </a:ext>
            </a:extLst>
          </p:cNvPr>
          <p:cNvSpPr>
            <a:spLocks noGrp="1"/>
          </p:cNvSpPr>
          <p:nvPr>
            <p:ph idx="1"/>
          </p:nvPr>
        </p:nvSpPr>
        <p:spPr>
          <a:xfrm>
            <a:off x="6253810" y="4278246"/>
            <a:ext cx="4718989" cy="1841856"/>
          </a:xfrm>
        </p:spPr>
        <p:txBody>
          <a:bodyPr>
            <a:normAutofit fontScale="92500"/>
          </a:bodyPr>
          <a:lstStyle/>
          <a:p>
            <a:r>
              <a:rPr lang="en-US" sz="1800" dirty="0"/>
              <a:t>A system could be designed where partners are alerted to changes in the data.</a:t>
            </a:r>
          </a:p>
          <a:p>
            <a:r>
              <a:rPr lang="en-US" sz="1800" dirty="0"/>
              <a:t>This would mean they only need to update data which has changed, instead of re-requesting every schedule they are interested in on an interval.</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50435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454E-5085-FEF7-D184-96D5C8F6F649}"/>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dirty="0"/>
              <a:t>Questions</a:t>
            </a:r>
          </a:p>
        </p:txBody>
      </p:sp>
      <p:sp>
        <p:nvSpPr>
          <p:cNvPr id="24"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26" name="Graphic 25" descr="Help">
            <a:extLst>
              <a:ext uri="{FF2B5EF4-FFF2-40B4-BE49-F238E27FC236}">
                <a16:creationId xmlns:a16="http://schemas.microsoft.com/office/drawing/2014/main" id="{7695A2C5-67AD-B41E-FB5E-DBD0A5619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8542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Starting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1371600" y="685800"/>
            <a:ext cx="9601200" cy="1485900"/>
          </a:xfrm>
        </p:spPr>
        <p:txBody>
          <a:bodyPr>
            <a:normAutofit/>
          </a:bodyPr>
          <a:lstStyle/>
          <a:p>
            <a:r>
              <a:rPr lang="en-GB" dirty="0"/>
              <a:t>Project Goals</a:t>
            </a:r>
          </a:p>
        </p:txBody>
      </p:sp>
      <p:graphicFrame>
        <p:nvGraphicFramePr>
          <p:cNvPr id="7" name="Content Placeholder 2">
            <a:extLst>
              <a:ext uri="{FF2B5EF4-FFF2-40B4-BE49-F238E27FC236}">
                <a16:creationId xmlns:a16="http://schemas.microsoft.com/office/drawing/2014/main" id="{77A5F558-6791-911F-5597-99F454FA3918}"/>
              </a:ext>
            </a:extLst>
          </p:cNvPr>
          <p:cNvGraphicFramePr>
            <a:graphicFrameLocks noGrp="1"/>
          </p:cNvGraphicFramePr>
          <p:nvPr>
            <p:ph idx="1"/>
            <p:extLst>
              <p:ext uri="{D42A27DB-BD31-4B8C-83A1-F6EECF244321}">
                <p14:modId xmlns:p14="http://schemas.microsoft.com/office/powerpoint/2010/main" val="140785592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8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E5B4-78F2-E87D-0DF6-44198DB1837E}"/>
              </a:ext>
            </a:extLst>
          </p:cNvPr>
          <p:cNvSpPr>
            <a:spLocks noGrp="1"/>
          </p:cNvSpPr>
          <p:nvPr>
            <p:ph type="title"/>
          </p:nvPr>
        </p:nvSpPr>
        <p:spPr>
          <a:xfrm>
            <a:off x="8471424" y="1110882"/>
            <a:ext cx="3053039" cy="1060817"/>
          </a:xfrm>
        </p:spPr>
        <p:txBody>
          <a:bodyPr anchor="b">
            <a:normAutofit/>
          </a:bodyPr>
          <a:lstStyle/>
          <a:p>
            <a:r>
              <a:rPr lang="en-GB" sz="2800"/>
              <a:t>How it meets our OKRs</a:t>
            </a:r>
          </a:p>
        </p:txBody>
      </p:sp>
      <p:pic>
        <p:nvPicPr>
          <p:cNvPr id="7" name="Picture 6" descr="A screenshot of a computer screen&#10;&#10;Description automatically generated">
            <a:extLst>
              <a:ext uri="{FF2B5EF4-FFF2-40B4-BE49-F238E27FC236}">
                <a16:creationId xmlns:a16="http://schemas.microsoft.com/office/drawing/2014/main" id="{A5F6DE1A-473B-B31C-D4B0-161FD2303948}"/>
              </a:ext>
            </a:extLst>
          </p:cNvPr>
          <p:cNvPicPr>
            <a:picLocks noChangeAspect="1"/>
          </p:cNvPicPr>
          <p:nvPr/>
        </p:nvPicPr>
        <p:blipFill>
          <a:blip r:embed="rId2"/>
          <a:stretch>
            <a:fillRect/>
          </a:stretch>
        </p:blipFill>
        <p:spPr>
          <a:xfrm>
            <a:off x="634275" y="1488269"/>
            <a:ext cx="6900380" cy="3881461"/>
          </a:xfrm>
          <a:prstGeom prst="rect">
            <a:avLst/>
          </a:prstGeom>
        </p:spPr>
      </p:pic>
      <p:sp>
        <p:nvSpPr>
          <p:cNvPr id="3" name="Content Placeholder 2">
            <a:extLst>
              <a:ext uri="{FF2B5EF4-FFF2-40B4-BE49-F238E27FC236}">
                <a16:creationId xmlns:a16="http://schemas.microsoft.com/office/drawing/2014/main" id="{8FC2D036-275C-0E54-F9A3-199C2DC0FC78}"/>
              </a:ext>
            </a:extLst>
          </p:cNvPr>
          <p:cNvSpPr>
            <a:spLocks noGrp="1"/>
          </p:cNvSpPr>
          <p:nvPr>
            <p:ph idx="1"/>
          </p:nvPr>
        </p:nvSpPr>
        <p:spPr>
          <a:xfrm>
            <a:off x="8471423" y="2286000"/>
            <a:ext cx="3053039" cy="3931920"/>
          </a:xfrm>
        </p:spPr>
        <p:txBody>
          <a:bodyPr>
            <a:normAutofit fontScale="92500" lnSpcReduction="10000"/>
          </a:bodyPr>
          <a:lstStyle/>
          <a:p>
            <a:r>
              <a:rPr lang="en-GB" sz="1600" dirty="0"/>
              <a:t>It helps drive growth as we can get content out to more people on more devices, increasing exposure to the BBC.</a:t>
            </a:r>
          </a:p>
          <a:p>
            <a:r>
              <a:rPr lang="en-GB" sz="1600" dirty="0"/>
              <a:t>It helps us improve our partner experience by working with them on integrating better data into their feeds.</a:t>
            </a:r>
          </a:p>
          <a:p>
            <a:r>
              <a:rPr lang="en-GB" sz="1600" dirty="0"/>
              <a:t>We simplify our platform as this helps us no longer rely on an external data provider for providing schedules.</a:t>
            </a:r>
          </a:p>
          <a:p>
            <a:r>
              <a:rPr lang="en-GB" sz="1600" dirty="0"/>
              <a:t>This project should reduce the total time processing data, which therefore reduces our costs and makes us more sustainable.</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212955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14DB91-98F9-B141-B5CC-63848306198B}">
  <we:reference id="a3b40b4f-8edf-490e-9df1-7e66f93912bf"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Crop</Template>
  <TotalTime>731</TotalTime>
  <Words>2269</Words>
  <Application>Microsoft Macintosh PowerPoint</Application>
  <PresentationFormat>Widescreen</PresentationFormat>
  <Paragraphs>174</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Arial</vt:lpstr>
      <vt:lpstr>Franklin Gothic Book</vt:lpstr>
      <vt:lpstr>Menlo</vt:lpstr>
      <vt:lpstr>Crop</vt:lpstr>
      <vt:lpstr>Oliver Bowker DC4400 Viva</vt:lpstr>
      <vt:lpstr>Place in the organisation</vt:lpstr>
      <vt:lpstr>What we do as a team?</vt:lpstr>
      <vt:lpstr>How the data links together?</vt:lpstr>
      <vt:lpstr>Starting architecture</vt:lpstr>
      <vt:lpstr>Starting functionality</vt:lpstr>
      <vt:lpstr>Project Goals</vt:lpstr>
      <vt:lpstr>How it meets our OKRs</vt:lpstr>
      <vt:lpstr>Initial Design</vt:lpstr>
      <vt:lpstr>Handling titling changes</vt:lpstr>
      <vt:lpstr>Initial Architectural Decision</vt:lpstr>
      <vt:lpstr>Initial Architectural Decision</vt:lpstr>
      <vt:lpstr>Initial Algorithm: Schedule Update Notifications</vt:lpstr>
      <vt:lpstr>Initial Algorithm: Schedule Delete Notifications</vt:lpstr>
      <vt:lpstr>Initial Algorithm: Catalogue Notifications</vt:lpstr>
      <vt:lpstr>Software Spike (Changes)</vt:lpstr>
      <vt:lpstr>Software Spike (Issues)</vt:lpstr>
      <vt:lpstr>Ticket Slicing</vt:lpstr>
      <vt:lpstr>Ticket Slicing /Feature Sets (Challenges)</vt:lpstr>
      <vt:lpstr>Final Feature Sets</vt:lpstr>
      <vt:lpstr>Development Work</vt:lpstr>
      <vt:lpstr>Notification Lambda</vt:lpstr>
      <vt:lpstr>Notification Lambda (Schedule Updates)</vt:lpstr>
      <vt:lpstr>Notification Lambda (Schedule Deletes)</vt:lpstr>
      <vt:lpstr>Notification Lambda (Catalogue Updates)</vt:lpstr>
      <vt:lpstr>Notification Lambda (Schedule updates triggered by catalogue update)</vt:lpstr>
      <vt:lpstr>Notification Lambda (Schedule updates triggered by catalogue update)</vt:lpstr>
      <vt:lpstr>Notification Lambda (Challenges)</vt:lpstr>
      <vt:lpstr>Garbage Collector Lambda</vt:lpstr>
      <vt:lpstr>Without a garbage collector</vt:lpstr>
      <vt:lpstr>Coldstart Lambda</vt:lpstr>
      <vt:lpstr>Coldstart Lambda (Challenges)</vt:lpstr>
      <vt:lpstr>Coldstart Lambda (Solution)</vt:lpstr>
      <vt:lpstr>Integration Tests, Comparison Tests and Release Strategy</vt:lpstr>
      <vt:lpstr>Outputs (Burn Up Charts)</vt:lpstr>
      <vt:lpstr>Outputs (Burn Up Charts)</vt:lpstr>
      <vt:lpstr>Outputs (Burn Up Charts)</vt:lpstr>
      <vt:lpstr>Outputs (Burn Up Charts)</vt:lpstr>
      <vt:lpstr>Outputs (Burn Up Charts)</vt:lpstr>
      <vt:lpstr>Outputs (Burn Up Charts)</vt:lpstr>
      <vt:lpstr>Outputs (Dashboard)</vt:lpstr>
      <vt:lpstr>Outputs (Final Architecture)</vt:lpstr>
      <vt:lpstr>Outputs (Code)</vt:lpstr>
      <vt:lpstr>Future Work  (Garbage Collector Consolidation)</vt:lpstr>
      <vt:lpstr>Future Work (Allow Parallelisation of Notifications)</vt:lpstr>
      <vt:lpstr>Future Work (Allow Parallelisation of Notifications)</vt:lpstr>
      <vt:lpstr>Future Work (Allow Parallelisation of Notifications)</vt:lpstr>
      <vt:lpstr>Future Work (Changesets/Notifications to Partners)</vt:lpstr>
      <vt:lpstr>Future Work (Changesets/Notifications to Partners)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81</cp:revision>
  <dcterms:created xsi:type="dcterms:W3CDTF">2024-02-27T15:52:44Z</dcterms:created>
  <dcterms:modified xsi:type="dcterms:W3CDTF">2024-03-08T13:53:21Z</dcterms:modified>
</cp:coreProperties>
</file>